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4"/>
  </p:notesMasterIdLst>
  <p:sldIdLst>
    <p:sldId id="256" r:id="rId2"/>
    <p:sldId id="332" r:id="rId3"/>
    <p:sldId id="341" r:id="rId4"/>
    <p:sldId id="272" r:id="rId5"/>
    <p:sldId id="333" r:id="rId6"/>
    <p:sldId id="335" r:id="rId7"/>
    <p:sldId id="320" r:id="rId8"/>
    <p:sldId id="277" r:id="rId9"/>
    <p:sldId id="321" r:id="rId10"/>
    <p:sldId id="299" r:id="rId11"/>
    <p:sldId id="300" r:id="rId12"/>
    <p:sldId id="301" r:id="rId13"/>
    <p:sldId id="303" r:id="rId14"/>
    <p:sldId id="304" r:id="rId15"/>
    <p:sldId id="311" r:id="rId16"/>
    <p:sldId id="337" r:id="rId17"/>
    <p:sldId id="336" r:id="rId18"/>
    <p:sldId id="312" r:id="rId19"/>
    <p:sldId id="314" r:id="rId20"/>
    <p:sldId id="316" r:id="rId21"/>
    <p:sldId id="313" r:id="rId22"/>
    <p:sldId id="338" r:id="rId23"/>
    <p:sldId id="278" r:id="rId24"/>
    <p:sldId id="339" r:id="rId25"/>
    <p:sldId id="340" r:id="rId26"/>
    <p:sldId id="290" r:id="rId27"/>
    <p:sldId id="291" r:id="rId28"/>
    <p:sldId id="285" r:id="rId29"/>
    <p:sldId id="276" r:id="rId30"/>
    <p:sldId id="269" r:id="rId31"/>
    <p:sldId id="315" r:id="rId32"/>
    <p:sldId id="317" r:id="rId33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B5880"/>
    <a:srgbClr val="274F73"/>
    <a:srgbClr val="735627"/>
    <a:srgbClr val="4030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70583" cy="482027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2962" y="1"/>
            <a:ext cx="3170583" cy="482027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r">
              <a:defRPr sz="1200"/>
            </a:lvl1pPr>
          </a:lstStyle>
          <a:p>
            <a:fld id="{2B23C594-611E-4417-954A-A53FD4D743EC}" type="datetimeFigureOut">
              <a:rPr lang="en-US" smtClean="0"/>
              <a:t>9/22/2022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51" tIns="47425" rIns="94851" bIns="47425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2183" y="4620250"/>
            <a:ext cx="5850835" cy="3780800"/>
          </a:xfrm>
          <a:prstGeom prst="rect">
            <a:avLst/>
          </a:prstGeom>
        </p:spPr>
        <p:txBody>
          <a:bodyPr vert="horz" lIns="94851" tIns="47425" rIns="94851" bIns="47425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173"/>
            <a:ext cx="3170583" cy="482027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2962" y="9119173"/>
            <a:ext cx="3170583" cy="482027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r">
              <a:defRPr sz="1200"/>
            </a:lvl1pPr>
          </a:lstStyle>
          <a:p>
            <a:fld id="{A3CAC017-613D-4020-8E9B-235ECD49731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316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50793"/>
            <a:fld id="{B06FCD8F-7F06-40A8-AAFC-E3005739E447}" type="slidenum">
              <a:rPr lang="en-US">
                <a:solidFill>
                  <a:prstClr val="black"/>
                </a:solidFill>
              </a:rPr>
              <a:pPr defTabSz="950793"/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3676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6FCD8F-7F06-40A8-AAFC-E3005739E447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8685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6FCD8F-7F06-40A8-AAFC-E3005739E447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2796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6FCD8F-7F06-40A8-AAFC-E3005739E447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674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6FCD8F-7F06-40A8-AAFC-E3005739E447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8001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6FCD8F-7F06-40A8-AAFC-E3005739E447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9201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50793"/>
            <a:fld id="{B06FCD8F-7F06-40A8-AAFC-E3005739E447}" type="slidenum">
              <a:rPr lang="en-US">
                <a:solidFill>
                  <a:prstClr val="black"/>
                </a:solidFill>
              </a:rPr>
              <a:pPr defTabSz="950793"/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2595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6FCD8F-7F06-40A8-AAFC-E3005739E447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2460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6FCD8F-7F06-40A8-AAFC-E3005739E447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3366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6FCD8F-7F06-40A8-AAFC-E3005739E447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7926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6FCD8F-7F06-40A8-AAFC-E3005739E447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414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6FCD8F-7F06-40A8-AAFC-E3005739E447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3529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6FCD8F-7F06-40A8-AAFC-E3005739E447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5302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6FCD8F-7F06-40A8-AAFC-E3005739E447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80116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600200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572000"/>
            <a:ext cx="6400800" cy="1447800"/>
          </a:xfrm>
        </p:spPr>
        <p:txBody>
          <a:bodyPr/>
          <a:lstStyle>
            <a:lvl1pPr marL="0" indent="0" algn="ctr">
              <a:buFontTx/>
              <a:buNone/>
              <a:defRPr sz="2000">
                <a:solidFill>
                  <a:srgbClr val="735627"/>
                </a:solidFill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1"/>
            </a:lvl1pPr>
          </a:lstStyle>
          <a:p>
            <a:endParaRPr lang="en-US" altLang="en-US" dirty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altLang="en-US" dirty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B3F289A-EC01-43F9-BE35-D4A8B2A9AEAC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7191B73-6F8E-4140-B7FB-C14936D036FA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01329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2400"/>
            <a:ext cx="205740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0198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5ED6B19-029F-4522-8F3C-70EBBE86DE4B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40612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1F71E2C-AEBB-45D6-9F99-7B33E202CE70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90027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58F5A83-0615-4A09-86DC-956D3268CE3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07571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386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386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8ACA48C-3F84-4F9A-86C4-1EDF3D5D007A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54624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6DEFF9C-EDB4-4928-808B-F594519FE095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58071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312148C-D9B7-4E90-ABA3-3F9AD90428BC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67891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16F2F95-44EA-476E-ABE4-684E61473493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15455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B027853-8B9D-4600-81C7-8C3BBE074D8E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23005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2961809-5746-4566-B423-65BEC2959EF1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50983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8229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4000"/>
            <a:ext cx="82296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endParaRPr lang="en-US" alt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20000" y="6245225"/>
            <a:ext cx="1066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fld id="{206865E5-0111-4738-BAF2-735DF27ECA74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274F73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rgbClr val="735627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2B5880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2B5880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2B588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2B588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2B588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2B588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2B588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neo.maine.gov/DOE/NEO/Dashboard/Home/Index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hyperlink" Target="https://neo.maine.gov/DOE/NEO/eps/public/ed279.aspx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neo.maine.gov/DOE/NEO/eps/public/ed279.aspx" TargetMode="External"/><Relationship Id="rId2" Type="http://schemas.openxmlformats.org/officeDocument/2006/relationships/hyperlink" Target="https://www.maine.gov/doe/funding/gpa/ep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ainelegislature.org/legis/statutes/20-A/title20-Ach606-Bsec0.html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ine.gov/doe/data-reporting/collection/helpdesk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me-mdoe.edupoint.com/Login.aspx" TargetMode="External"/><Relationship Id="rId7" Type="http://schemas.openxmlformats.org/officeDocument/2006/relationships/hyperlink" Target="https://www.maine.gov/doe/funding/reports/mainecareseed" TargetMode="External"/><Relationship Id="rId2" Type="http://schemas.openxmlformats.org/officeDocument/2006/relationships/hyperlink" Target="https://neo.maine.gov/doe/neo/staf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neo.maine.gov/doe/neo/transportation" TargetMode="External"/><Relationship Id="rId5" Type="http://schemas.openxmlformats.org/officeDocument/2006/relationships/hyperlink" Target="https://neo.maine.gov/DOE/NEO/Dashboard/Home/Index/" TargetMode="External"/><Relationship Id="rId4" Type="http://schemas.openxmlformats.org/officeDocument/2006/relationships/hyperlink" Target="https://neo.maine.gov/DOE/NEO/studentdata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ine.gov/doe/sites/maine.gov.doe/files/inline-files/FY23_EconomicStatusForm_0.docx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maine.gov/doe/data-reporting/collection/helpdesk/resources/synergy_instructions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neo.maine.gov/DOE/NEO/Dashboard/Home/Index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/>
              <a:t>School Funding &amp; Compliance</a:t>
            </a:r>
            <a:br>
              <a:rPr lang="en-US" altLang="en-US" dirty="0"/>
            </a:br>
            <a:r>
              <a:rPr lang="en-US" altLang="en-US" dirty="0"/>
              <a:t>Updates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 dirty="0"/>
              <a:t>Maine ASBO</a:t>
            </a:r>
          </a:p>
          <a:p>
            <a:r>
              <a:rPr lang="en-US" altLang="en-US" dirty="0"/>
              <a:t>September 23, 2022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BE0177B-8EC7-43CD-BADD-B75C389C8D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828800"/>
            <a:ext cx="7391400" cy="40036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i="1" dirty="0"/>
              <a:t>Student Data Verification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371600"/>
            <a:ext cx="8686800" cy="4267200"/>
          </a:xfrm>
        </p:spPr>
        <p:txBody>
          <a:bodyPr/>
          <a:lstStyle/>
          <a:p>
            <a:r>
              <a:rPr lang="en-US" sz="1800" b="1" dirty="0"/>
              <a:t>Student Reports</a:t>
            </a:r>
            <a:endParaRPr lang="en-US" sz="1800" dirty="0"/>
          </a:p>
        </p:txBody>
      </p:sp>
      <p:sp>
        <p:nvSpPr>
          <p:cNvPr id="5" name="Callout: Up Arrow 4">
            <a:extLst>
              <a:ext uri="{FF2B5EF4-FFF2-40B4-BE49-F238E27FC236}">
                <a16:creationId xmlns:a16="http://schemas.microsoft.com/office/drawing/2014/main" id="{B1F20973-86C5-4366-B596-BE1A947CBEDB}"/>
              </a:ext>
            </a:extLst>
          </p:cNvPr>
          <p:cNvSpPr/>
          <p:nvPr/>
        </p:nvSpPr>
        <p:spPr>
          <a:xfrm>
            <a:off x="5638800" y="5295900"/>
            <a:ext cx="609600" cy="685800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rgbClr val="FF0000"/>
                </a:solidFill>
              </a:rPr>
              <a:t>Click Here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F0009A7-8E8F-4186-B9BD-0B016E0D8D4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7AB3043-1574-4DFD-A65C-73D2DA651C27}" type="slidenum">
              <a:rPr lang="en-US" altLang="en-US" smtClean="0"/>
              <a:pPr>
                <a:defRPr/>
              </a:pPr>
              <a:t>10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446863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i="1" dirty="0"/>
              <a:t>Student Data Verification	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A7E23EB-B806-475C-8137-A975E4D539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313" y="1371600"/>
            <a:ext cx="8332163" cy="4038600"/>
          </a:xfrm>
          <a:prstGeom prst="rect">
            <a:avLst/>
          </a:prstGeom>
        </p:spPr>
      </p:pic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16947C72-4017-40D2-BE66-1DF0339277B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7AB3043-1574-4DFD-A65C-73D2DA651C27}" type="slidenum">
              <a:rPr lang="en-US" altLang="en-US" smtClean="0"/>
              <a:pPr>
                <a:defRPr/>
              </a:pPr>
              <a:t>11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865748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i="1" dirty="0"/>
              <a:t>Student Data Verification	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A775CC-BDFC-4572-B0F4-928A6F73F9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138" y="1295400"/>
            <a:ext cx="7281723" cy="4559376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BE9B77-9EAF-41C6-B1B3-6C15A8D1022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7AB3043-1574-4DFD-A65C-73D2DA651C27}" type="slidenum">
              <a:rPr lang="en-US" altLang="en-US" smtClean="0"/>
              <a:pPr>
                <a:defRPr/>
              </a:pPr>
              <a:t>12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25636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i="1" dirty="0"/>
              <a:t>Student Data Verification	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A8E9B7C-5685-44CB-99E8-2E9B41BA2A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676400"/>
            <a:ext cx="8437176" cy="3825695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924E9F-960B-4DAF-81F7-D629DCFED3C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7AB3043-1574-4DFD-A65C-73D2DA651C27}" type="slidenum">
              <a:rPr lang="en-US" altLang="en-US" smtClean="0"/>
              <a:pPr>
                <a:defRPr/>
              </a:pPr>
              <a:t>13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43416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i="1" dirty="0"/>
              <a:t>Student Data Verification – </a:t>
            </a:r>
            <a:r>
              <a:rPr lang="en-US" sz="1600" i="1" dirty="0"/>
              <a:t>Count Summary Details Report</a:t>
            </a:r>
            <a:r>
              <a:rPr lang="en-US" sz="2400" i="1" dirty="0"/>
              <a:t>	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DF6D005-5812-4AEA-8704-54D1F74524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371600"/>
            <a:ext cx="8305800" cy="378375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C439D2-DEAD-4043-B76F-F86B8187117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7AB3043-1574-4DFD-A65C-73D2DA651C27}" type="slidenum">
              <a:rPr lang="en-US" altLang="en-US" smtClean="0"/>
              <a:pPr>
                <a:defRPr/>
              </a:pPr>
              <a:t>14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011801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i="1" dirty="0"/>
              <a:t>Staff Data Needs	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94286E-E2DA-4292-A0D3-7187E3254C9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7AB3043-1574-4DFD-A65C-73D2DA651C27}" type="slidenum">
              <a:rPr lang="en-US" altLang="en-US" smtClean="0"/>
              <a:pPr>
                <a:defRPr/>
              </a:pPr>
              <a:t>15</a:t>
            </a:fld>
            <a:endParaRPr lang="en-US" alt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E93D354-E98A-4A5B-8591-BB97E8B4BD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116" y="1371600"/>
            <a:ext cx="8105117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6659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i="1" dirty="0"/>
              <a:t>Staff Data Needs	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94286E-E2DA-4292-A0D3-7187E3254C9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7AB3043-1574-4DFD-A65C-73D2DA651C27}" type="slidenum">
              <a:rPr lang="en-US" altLang="en-US" smtClean="0"/>
              <a:pPr>
                <a:defRPr/>
              </a:pPr>
              <a:t>16</a:t>
            </a:fld>
            <a:endParaRPr lang="en-US" alt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245043-BDD5-4DB5-B63A-D614E5DD48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482" y="1277114"/>
            <a:ext cx="7287642" cy="32389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49A48EA-4990-4F7F-8C9B-3D93E2EB0E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129" y="1600200"/>
            <a:ext cx="7325747" cy="4277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0783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i="1" dirty="0"/>
              <a:t>Staff Data Verification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371600"/>
            <a:ext cx="8686800" cy="4267200"/>
          </a:xfrm>
        </p:spPr>
        <p:txBody>
          <a:bodyPr/>
          <a:lstStyle/>
          <a:p>
            <a:r>
              <a:rPr lang="en-US" sz="1800" b="1" dirty="0"/>
              <a:t>NEO</a:t>
            </a:r>
            <a:r>
              <a:rPr lang="en-US" sz="1800" dirty="0"/>
              <a:t> – </a:t>
            </a:r>
            <a:r>
              <a:rPr lang="en-US" sz="1800" b="1" dirty="0"/>
              <a:t>N</a:t>
            </a:r>
            <a:r>
              <a:rPr lang="en-US" sz="1800" dirty="0"/>
              <a:t>ew </a:t>
            </a:r>
            <a:r>
              <a:rPr lang="en-US" sz="1800" b="1" dirty="0"/>
              <a:t>E</a:t>
            </a:r>
            <a:r>
              <a:rPr lang="en-US" sz="1800" dirty="0"/>
              <a:t>ducation </a:t>
            </a:r>
            <a:r>
              <a:rPr lang="en-US" sz="1800" b="1" dirty="0"/>
              <a:t>O</a:t>
            </a:r>
            <a:r>
              <a:rPr lang="en-US" sz="1800" dirty="0"/>
              <a:t>ntology (yes, someone liked the Matrix)</a:t>
            </a:r>
          </a:p>
          <a:p>
            <a:pPr lvl="1"/>
            <a:r>
              <a:rPr lang="en-US" sz="1400" dirty="0">
                <a:hlinkClick r:id="rId3"/>
              </a:rPr>
              <a:t>https://neo.maine.gov/DOE/NEO/Dashboard/Home/Index/</a:t>
            </a:r>
            <a:r>
              <a:rPr lang="en-US" sz="1400" dirty="0"/>
              <a:t> </a:t>
            </a:r>
            <a:endParaRPr lang="en-US" sz="1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43E23B-F792-4DB9-A0FB-3E81FC918E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1292" y="2209800"/>
            <a:ext cx="5896708" cy="3194050"/>
          </a:xfrm>
          <a:prstGeom prst="rect">
            <a:avLst/>
          </a:prstGeom>
        </p:spPr>
      </p:pic>
      <p:sp>
        <p:nvSpPr>
          <p:cNvPr id="5" name="Callout: Up Arrow 4">
            <a:extLst>
              <a:ext uri="{FF2B5EF4-FFF2-40B4-BE49-F238E27FC236}">
                <a16:creationId xmlns:a16="http://schemas.microsoft.com/office/drawing/2014/main" id="{B1F20973-86C5-4366-B596-BE1A947CBEDB}"/>
              </a:ext>
            </a:extLst>
          </p:cNvPr>
          <p:cNvSpPr/>
          <p:nvPr/>
        </p:nvSpPr>
        <p:spPr>
          <a:xfrm>
            <a:off x="3124200" y="3276600"/>
            <a:ext cx="609600" cy="685800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rgbClr val="FF0000"/>
                </a:solidFill>
              </a:rPr>
              <a:t>Click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94286E-E2DA-4292-A0D3-7187E3254C9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7AB3043-1574-4DFD-A65C-73D2DA651C27}" type="slidenum">
              <a:rPr lang="en-US" altLang="en-US" smtClean="0"/>
              <a:pPr>
                <a:defRPr/>
              </a:pPr>
              <a:t>17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425116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i="1" dirty="0"/>
              <a:t>Staff Data Verification	</a:t>
            </a:r>
          </a:p>
        </p:txBody>
      </p:sp>
      <p:sp>
        <p:nvSpPr>
          <p:cNvPr id="5" name="Callout: Up Arrow 4">
            <a:extLst>
              <a:ext uri="{FF2B5EF4-FFF2-40B4-BE49-F238E27FC236}">
                <a16:creationId xmlns:a16="http://schemas.microsoft.com/office/drawing/2014/main" id="{B1F20973-86C5-4366-B596-BE1A947CBEDB}"/>
              </a:ext>
            </a:extLst>
          </p:cNvPr>
          <p:cNvSpPr/>
          <p:nvPr/>
        </p:nvSpPr>
        <p:spPr>
          <a:xfrm>
            <a:off x="3124200" y="3276600"/>
            <a:ext cx="609600" cy="685800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rgbClr val="FF0000"/>
                </a:solidFill>
              </a:rPr>
              <a:t>Click Here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1A60544-036D-4CFB-AABB-6FB7343ADC5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533399" y="1524000"/>
            <a:ext cx="7940277" cy="2438400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654FD47-E0A4-4F4F-B0FF-44313DEE947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7AB3043-1574-4DFD-A65C-73D2DA651C27}" type="slidenum">
              <a:rPr lang="en-US" altLang="en-US" smtClean="0"/>
              <a:pPr>
                <a:defRPr/>
              </a:pPr>
              <a:t>18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009209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i="1" dirty="0"/>
              <a:t>Staff Data Verification	</a:t>
            </a:r>
          </a:p>
        </p:txBody>
      </p:sp>
      <p:sp>
        <p:nvSpPr>
          <p:cNvPr id="5" name="Callout: Up Arrow 4">
            <a:extLst>
              <a:ext uri="{FF2B5EF4-FFF2-40B4-BE49-F238E27FC236}">
                <a16:creationId xmlns:a16="http://schemas.microsoft.com/office/drawing/2014/main" id="{B1F20973-86C5-4366-B596-BE1A947CBEDB}"/>
              </a:ext>
            </a:extLst>
          </p:cNvPr>
          <p:cNvSpPr/>
          <p:nvPr/>
        </p:nvSpPr>
        <p:spPr>
          <a:xfrm>
            <a:off x="3124200" y="3276600"/>
            <a:ext cx="609600" cy="685800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rgbClr val="FF0000"/>
                </a:solidFill>
              </a:rPr>
              <a:t>Click Here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7CA879E-11EC-47D4-B17D-DADBC9548B2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143000" y="1371600"/>
            <a:ext cx="6366164" cy="4260897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12F3D9B-EB88-47F7-97F9-BDC7A68BF75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7AB3043-1574-4DFD-A65C-73D2DA651C27}" type="slidenum">
              <a:rPr lang="en-US" altLang="en-US" smtClean="0"/>
              <a:pPr>
                <a:defRPr/>
              </a:pPr>
              <a:t>19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966662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40F2440-06F8-499A-A735-FCF26FA2A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School Finance Team 	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ABA133F-2C40-4A2F-B1D6-B835C478A5F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3E14D55-E371-40C3-8A17-E66C92B673C6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0D313E4-4BD7-441F-AD7F-A8E12DDD57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299"/>
          <a:stretch/>
        </p:blipFill>
        <p:spPr>
          <a:xfrm>
            <a:off x="189939" y="1295400"/>
            <a:ext cx="8594922" cy="3962400"/>
          </a:xfrm>
        </p:spPr>
      </p:pic>
    </p:spTree>
    <p:extLst>
      <p:ext uri="{BB962C8B-B14F-4D97-AF65-F5344CB8AC3E}">
        <p14:creationId xmlns:p14="http://schemas.microsoft.com/office/powerpoint/2010/main" val="20084868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i="1" dirty="0"/>
              <a:t>Staff Data Verification	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12F3D9B-EB88-47F7-97F9-BDC7A68BF75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7AB3043-1574-4DFD-A65C-73D2DA651C27}" type="slidenum">
              <a:rPr lang="en-US" altLang="en-US" smtClean="0"/>
              <a:pPr>
                <a:defRPr/>
              </a:pPr>
              <a:t>20</a:t>
            </a:fld>
            <a:endParaRPr lang="en-US" alt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0309DE3-E862-4410-9290-12D4554394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868" y="3886200"/>
            <a:ext cx="7955132" cy="1939398"/>
          </a:xfrm>
          <a:prstGeom prst="rect">
            <a:avLst/>
          </a:prstGeom>
        </p:spPr>
      </p:pic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B9A5EBF9-B08B-4E3F-B040-4B07029A1B6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4660308" y="1151464"/>
            <a:ext cx="3783466" cy="2728077"/>
          </a:xfrm>
        </p:spPr>
      </p:pic>
      <p:sp>
        <p:nvSpPr>
          <p:cNvPr id="11" name="Arrow: Bent-Up 10">
            <a:extLst>
              <a:ext uri="{FF2B5EF4-FFF2-40B4-BE49-F238E27FC236}">
                <a16:creationId xmlns:a16="http://schemas.microsoft.com/office/drawing/2014/main" id="{62C72744-B5D4-423B-A4B4-4A94F90A017E}"/>
              </a:ext>
            </a:extLst>
          </p:cNvPr>
          <p:cNvSpPr/>
          <p:nvPr/>
        </p:nvSpPr>
        <p:spPr>
          <a:xfrm rot="10800000">
            <a:off x="3200400" y="2515502"/>
            <a:ext cx="1524000" cy="121920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E23D394-A047-49E8-A203-E73A55C12D91}"/>
              </a:ext>
            </a:extLst>
          </p:cNvPr>
          <p:cNvSpPr txBox="1"/>
          <p:nvPr/>
        </p:nvSpPr>
        <p:spPr>
          <a:xfrm>
            <a:off x="304800" y="1648451"/>
            <a:ext cx="2819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Compare the current year EPS Staff totals to the prior year ED 279 Section 1 Actual FTE Totals</a:t>
            </a:r>
          </a:p>
        </p:txBody>
      </p:sp>
    </p:spTree>
    <p:extLst>
      <p:ext uri="{BB962C8B-B14F-4D97-AF65-F5344CB8AC3E}">
        <p14:creationId xmlns:p14="http://schemas.microsoft.com/office/powerpoint/2010/main" val="30384929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i="1" dirty="0"/>
              <a:t>Staff Data Verification	</a:t>
            </a:r>
          </a:p>
        </p:txBody>
      </p:sp>
      <p:sp>
        <p:nvSpPr>
          <p:cNvPr id="5" name="Callout: Up Arrow 4">
            <a:extLst>
              <a:ext uri="{FF2B5EF4-FFF2-40B4-BE49-F238E27FC236}">
                <a16:creationId xmlns:a16="http://schemas.microsoft.com/office/drawing/2014/main" id="{B1F20973-86C5-4366-B596-BE1A947CBEDB}"/>
              </a:ext>
            </a:extLst>
          </p:cNvPr>
          <p:cNvSpPr/>
          <p:nvPr/>
        </p:nvSpPr>
        <p:spPr>
          <a:xfrm>
            <a:off x="3124200" y="3276600"/>
            <a:ext cx="609600" cy="685800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rgbClr val="FF0000"/>
                </a:solidFill>
              </a:rPr>
              <a:t>Click Here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CE542D7-5AE3-430F-A29F-F5D1DB45AAE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57199" y="1524000"/>
            <a:ext cx="8079783" cy="29718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EA23EB-4F96-455E-9B59-2802EBD0249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7AB3043-1574-4DFD-A65C-73D2DA651C27}" type="slidenum">
              <a:rPr lang="en-US" altLang="en-US" smtClean="0"/>
              <a:pPr>
                <a:defRPr/>
              </a:pPr>
              <a:t>21</a:t>
            </a:fld>
            <a:endParaRPr lang="en-US" alt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B0F8215-9B52-4D6C-A516-81D5A0A36298}"/>
              </a:ext>
            </a:extLst>
          </p:cNvPr>
          <p:cNvSpPr/>
          <p:nvPr/>
        </p:nvSpPr>
        <p:spPr>
          <a:xfrm>
            <a:off x="3276600" y="2667000"/>
            <a:ext cx="2209800" cy="457200"/>
          </a:xfrm>
          <a:prstGeom prst="rect">
            <a:avLst/>
          </a:prstGeom>
          <a:noFill/>
          <a:ln w="762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11559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15A7A7-662D-46EA-8301-00C5F9AC0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for EPS funding - Financial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9F3F11-6E1E-4CF1-B7EC-92285630E9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144" y="1371600"/>
            <a:ext cx="8229600" cy="4481004"/>
          </a:xfrm>
        </p:spPr>
        <p:txBody>
          <a:bodyPr/>
          <a:lstStyle/>
          <a:p>
            <a:r>
              <a:rPr lang="en-US" dirty="0"/>
              <a:t>Financial data</a:t>
            </a:r>
          </a:p>
          <a:p>
            <a:pPr lvl="1"/>
            <a:r>
              <a:rPr lang="en-US" dirty="0"/>
              <a:t>Actual expenditures</a:t>
            </a:r>
          </a:p>
          <a:p>
            <a:pPr lvl="1"/>
            <a:r>
              <a:rPr lang="en-US" dirty="0"/>
              <a:t>Actual revenues</a:t>
            </a:r>
          </a:p>
          <a:p>
            <a:pPr lvl="1"/>
            <a:r>
              <a:rPr lang="en-US" dirty="0"/>
              <a:t>Actual balance sheet</a:t>
            </a:r>
          </a:p>
          <a:p>
            <a:r>
              <a:rPr lang="en-US" dirty="0"/>
              <a:t>Unaudited expenditures were due </a:t>
            </a:r>
            <a:r>
              <a:rPr lang="en-US" b="1" dirty="0"/>
              <a:t>August 30</a:t>
            </a:r>
            <a:r>
              <a:rPr lang="en-US" b="1" baseline="30000" dirty="0"/>
              <a:t>th</a:t>
            </a:r>
            <a:r>
              <a:rPr lang="en-US" b="1" dirty="0"/>
              <a:t> </a:t>
            </a:r>
          </a:p>
          <a:p>
            <a:r>
              <a:rPr lang="en-US" dirty="0"/>
              <a:t>Reconciliation &amp; Statement of assurance due by November 1</a:t>
            </a:r>
            <a:r>
              <a:rPr lang="en-US" baseline="30000" dirty="0"/>
              <a:t>st</a:t>
            </a:r>
            <a:r>
              <a:rPr lang="en-US" dirty="0"/>
              <a:t> </a:t>
            </a:r>
          </a:p>
          <a:p>
            <a:r>
              <a:rPr lang="en-US" dirty="0"/>
              <a:t>Audited financials due by November 30</a:t>
            </a:r>
            <a:r>
              <a:rPr lang="en-US" baseline="30000" dirty="0"/>
              <a:t>th</a:t>
            </a:r>
            <a:r>
              <a:rPr lang="en-US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119A1F-12D4-4027-B39C-34C52B5E9A2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AEBCBB7-F6B5-49FC-AD75-37A529294CBE}" type="slidenum">
              <a:rPr lang="en-US" altLang="en-US" smtClean="0"/>
              <a:pPr/>
              <a:t>22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643241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83758-3323-4848-8A73-089CA8E41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Quarterly MEFS uploads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3FDAAB-0023-4D73-ABE4-D99A58D02C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Quarterly uploads are due to MEFS </a:t>
            </a:r>
          </a:p>
          <a:p>
            <a:pPr lvl="1"/>
            <a:r>
              <a:rPr lang="en-US" dirty="0"/>
              <a:t>Q1 actuals due (migrated) between October 1</a:t>
            </a:r>
            <a:r>
              <a:rPr lang="en-US" baseline="30000" dirty="0"/>
              <a:t>st</a:t>
            </a:r>
            <a:r>
              <a:rPr lang="en-US" dirty="0"/>
              <a:t> &amp; December 31s</a:t>
            </a:r>
          </a:p>
          <a:p>
            <a:pPr lvl="1"/>
            <a:r>
              <a:rPr lang="en-US" dirty="0"/>
              <a:t>Q2 between January 1</a:t>
            </a:r>
            <a:r>
              <a:rPr lang="en-US" baseline="30000" dirty="0"/>
              <a:t>st</a:t>
            </a:r>
            <a:r>
              <a:rPr lang="en-US" dirty="0"/>
              <a:t> and March 31</a:t>
            </a:r>
            <a:r>
              <a:rPr lang="en-US" baseline="30000" dirty="0"/>
              <a:t>st</a:t>
            </a:r>
            <a:endParaRPr lang="en-US" dirty="0"/>
          </a:p>
          <a:p>
            <a:pPr lvl="1"/>
            <a:r>
              <a:rPr lang="en-US" dirty="0"/>
              <a:t>Q3 between April 1</a:t>
            </a:r>
            <a:r>
              <a:rPr lang="en-US" baseline="30000" dirty="0"/>
              <a:t>st</a:t>
            </a:r>
            <a:r>
              <a:rPr lang="en-US" dirty="0"/>
              <a:t> and June 30</a:t>
            </a:r>
            <a:r>
              <a:rPr lang="en-US" baseline="30000" dirty="0"/>
              <a:t>th</a:t>
            </a:r>
            <a:r>
              <a:rPr lang="en-US" dirty="0"/>
              <a:t> </a:t>
            </a:r>
          </a:p>
          <a:p>
            <a:r>
              <a:rPr lang="en-US" dirty="0"/>
              <a:t>Report used for federal relief funds and child nutrition quarterly reporting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A69F1F-3C6B-4173-B58F-F73A21DB98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AEBCBB7-F6B5-49FC-AD75-37A529294CBE}" type="slidenum">
              <a:rPr lang="en-US" altLang="en-US" smtClean="0"/>
              <a:pPr/>
              <a:t>23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74720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15A7A7-662D-46EA-8301-00C5F9AC0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for EPS funding - Financial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119A1F-12D4-4027-B39C-34C52B5E9A2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AEBCBB7-F6B5-49FC-AD75-37A529294CBE}" type="slidenum">
              <a:rPr lang="en-US" altLang="en-US" smtClean="0"/>
              <a:pPr/>
              <a:t>24</a:t>
            </a:fld>
            <a:endParaRPr lang="en-US" alt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DB7B64D-AC31-4EDD-B8A3-DAA77C19EE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8275" y="1295400"/>
            <a:ext cx="5969000" cy="4572000"/>
          </a:xfrm>
        </p:spPr>
      </p:pic>
    </p:spTree>
    <p:extLst>
      <p:ext uri="{BB962C8B-B14F-4D97-AF65-F5344CB8AC3E}">
        <p14:creationId xmlns:p14="http://schemas.microsoft.com/office/powerpoint/2010/main" val="18176644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3F218-C9FB-45E6-943C-1ACAAED4FC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6526"/>
            <a:ext cx="8229600" cy="676274"/>
          </a:xfrm>
        </p:spPr>
        <p:txBody>
          <a:bodyPr/>
          <a:lstStyle/>
          <a:p>
            <a:r>
              <a:rPr lang="en-US" dirty="0"/>
              <a:t>Other reports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0145EB-2181-476F-A82F-3703520A19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95400"/>
            <a:ext cx="7696200" cy="4495800"/>
          </a:xfrm>
        </p:spPr>
        <p:txBody>
          <a:bodyPr/>
          <a:lstStyle/>
          <a:p>
            <a:r>
              <a:rPr lang="en-US" sz="2200" b="1" dirty="0"/>
              <a:t>MaineCare</a:t>
            </a:r>
          </a:p>
          <a:p>
            <a:pPr lvl="1"/>
            <a:r>
              <a:rPr lang="en-US" sz="2000" dirty="0"/>
              <a:t>Ensure the district is reviewing the quarterly MaineCare reports so that only seed the districts is responsible for is removed from subsidy</a:t>
            </a:r>
          </a:p>
          <a:p>
            <a:r>
              <a:rPr lang="en-US" sz="2200" b="1" dirty="0"/>
              <a:t>EF-S-07 Report</a:t>
            </a:r>
          </a:p>
          <a:p>
            <a:pPr lvl="1"/>
            <a:r>
              <a:rPr lang="en-US" sz="2000" dirty="0"/>
              <a:t>Out of District Special Education Tuition and Board (EF-S-07) is required for each SAU &amp; is due October 15.</a:t>
            </a:r>
          </a:p>
          <a:p>
            <a:r>
              <a:rPr lang="en-US" sz="2200" b="1" dirty="0"/>
              <a:t>FY2023 budgets</a:t>
            </a:r>
          </a:p>
          <a:p>
            <a:pPr lvl="1"/>
            <a:r>
              <a:rPr lang="en-US" sz="2000" dirty="0"/>
              <a:t>All initial budget files should be migrated no later than October 31</a:t>
            </a:r>
            <a:r>
              <a:rPr lang="en-US" sz="2000" baseline="30000" dirty="0"/>
              <a:t>st</a:t>
            </a:r>
            <a:r>
              <a:rPr lang="en-US" sz="2000" dirty="0"/>
              <a:t> </a:t>
            </a:r>
          </a:p>
          <a:p>
            <a:r>
              <a:rPr lang="en-US" sz="2200" b="1" dirty="0"/>
              <a:t>Audits</a:t>
            </a:r>
          </a:p>
          <a:p>
            <a:pPr lvl="1"/>
            <a:r>
              <a:rPr lang="en-US" sz="2000" dirty="0"/>
              <a:t>School and combined audit due by December 31</a:t>
            </a:r>
            <a:r>
              <a:rPr lang="en-US" sz="2000" baseline="30000" dirty="0"/>
              <a:t>st</a:t>
            </a:r>
            <a:r>
              <a:rPr lang="en-US" sz="2000" dirty="0"/>
              <a:t> </a:t>
            </a:r>
          </a:p>
          <a:p>
            <a:pPr lvl="1"/>
            <a:r>
              <a:rPr lang="en-US" sz="2000" dirty="0"/>
              <a:t>Municipals audits due 6 months after fiscal year ends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86EC7C-47A6-4015-A153-9FC475C8234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AEBCBB7-F6B5-49FC-AD75-37A529294CBE}" type="slidenum">
              <a:rPr lang="en-US" altLang="en-US" smtClean="0"/>
              <a:pPr/>
              <a:t>25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624480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0E4BD-2AEF-4E64-AFD1-94BF03E8D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Impact of Data Errors in the Subsidy Calculation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6D2116C-A328-47EC-803F-78F6EE11673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7595840"/>
              </p:ext>
            </p:extLst>
          </p:nvPr>
        </p:nvGraphicFramePr>
        <p:xfrm>
          <a:off x="457200" y="1279667"/>
          <a:ext cx="8229600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53200">
                  <a:extLst>
                    <a:ext uri="{9D8B030D-6E8A-4147-A177-3AD203B41FA5}">
                      <a16:colId xmlns:a16="http://schemas.microsoft.com/office/drawing/2014/main" val="1738271504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7466468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Data Error – Staff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Subsidy $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88302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1 FTE Ed Tech not identified as Special 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$735.35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33451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3 FTE Health Staff incorrectly identified as Special 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$24,230.11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70577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.5 FTE Librarian &amp; .2 FTE Health did not count for EPS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$10,831.52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42699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Teacher incorrectly listed with Bachelor’s Degree, has Master’s Degree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$5,661.60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4943040"/>
                  </a:ext>
                </a:extLst>
              </a:tr>
            </a:tbl>
          </a:graphicData>
        </a:graphic>
      </p:graphicFrame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23F90BA9-44C9-4CE7-9588-3676F3B8F13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259194"/>
              </p:ext>
            </p:extLst>
          </p:nvPr>
        </p:nvGraphicFramePr>
        <p:xfrm>
          <a:off x="457200" y="3581400"/>
          <a:ext cx="8129905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53505">
                  <a:extLst>
                    <a:ext uri="{9D8B030D-6E8A-4147-A177-3AD203B41FA5}">
                      <a16:colId xmlns:a16="http://schemas.microsoft.com/office/drawing/2014/main" val="1738271504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7466468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Data Error – Students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Subsidy $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88302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34 Students not identified as English Learners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$113,044.05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33451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3 Students not identified as Economic Disadvantaged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$1,473.84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70577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24 Students not identified as Economic Disadvantaged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$42,512.27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42699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132 Students not identified as Economic Disadvantaged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$1,093,873.50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49430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58 Adult Education Courses missing from EF-M-39 A &amp; B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$42,780.80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09966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49784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0E4BD-2AEF-4E64-AFD1-94BF03E8D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Impact of Data Errors in the Subsidy Calculation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6D2116C-A328-47EC-803F-78F6EE11673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447800"/>
          <a:ext cx="82296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29400">
                  <a:extLst>
                    <a:ext uri="{9D8B030D-6E8A-4147-A177-3AD203B41FA5}">
                      <a16:colId xmlns:a16="http://schemas.microsoft.com/office/drawing/2014/main" val="1738271504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7466468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Data Error – Financials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Subsidy $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88302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Gifted &amp; Talented Expenditures not uploaded in MEFS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$2,755.00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33451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Gifted &amp; Talented Expenditures not uploaded in MEFS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$20,000.00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70577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Special Education High Cost Out-of-District Reporting Error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$4,995.92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4269991"/>
                  </a:ext>
                </a:extLst>
              </a:tr>
            </a:tbl>
          </a:graphicData>
        </a:graphic>
      </p:graphicFrame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23F90BA9-44C9-4CE7-9588-3676F3B8F13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7542451"/>
              </p:ext>
            </p:extLst>
          </p:nvPr>
        </p:nvGraphicFramePr>
        <p:xfrm>
          <a:off x="457200" y="3200400"/>
          <a:ext cx="82296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53200">
                  <a:extLst>
                    <a:ext uri="{9D8B030D-6E8A-4147-A177-3AD203B41FA5}">
                      <a16:colId xmlns:a16="http://schemas.microsoft.com/office/drawing/2014/main" val="1738271504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7466468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Data Error – CTE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Subsidy $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88302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Supplies incorrectly listed as Equipment in budget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$15,000.00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33451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Additional Square Footage not reported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$56,739.95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70577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43632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State and Local Shares – ED 279 Section 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565220-FC95-414C-91B5-E2FE5F7DA4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F71E2C-AEBB-45D6-9F99-7B33E202CE70}" type="slidenum">
              <a:rPr lang="en-US" altLang="en-US" smtClean="0"/>
              <a:pPr/>
              <a:t>28</a:t>
            </a:fld>
            <a:endParaRPr lang="en-US" alt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51B414-1D0F-4EC4-8A70-8A551B858013}"/>
              </a:ext>
            </a:extLst>
          </p:cNvPr>
          <p:cNvSpPr txBox="1"/>
          <p:nvPr/>
        </p:nvSpPr>
        <p:spPr>
          <a:xfrm>
            <a:off x="990600" y="1371600"/>
            <a:ext cx="678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Total Cost of Education FY 23 EPS Calculation = $2,461,557,483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9B53D2D-1236-48DC-9E03-874A266976D7}"/>
              </a:ext>
            </a:extLst>
          </p:cNvPr>
          <p:cNvSpPr txBox="1"/>
          <p:nvPr/>
        </p:nvSpPr>
        <p:spPr>
          <a:xfrm>
            <a:off x="1181100" y="5301734"/>
            <a:ext cx="678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FY 23 State Appropriation for Education = $1,357,197,032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811C133-863E-4642-BCF7-1BEBBBC170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1814954"/>
            <a:ext cx="4452649" cy="3310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9040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795E3-A72D-40B1-B416-8CB7B34D9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/>
          <a:lstStyle/>
          <a:p>
            <a:pPr algn="ctr"/>
            <a:r>
              <a:rPr lang="en-US" sz="2000" dirty="0"/>
              <a:t>How do I access the ED 279 reports?</a:t>
            </a:r>
            <a:br>
              <a:rPr lang="en-US" sz="2000" dirty="0"/>
            </a:br>
            <a:r>
              <a:rPr lang="en-US" sz="1600" dirty="0"/>
              <a:t>Go to </a:t>
            </a:r>
            <a:r>
              <a:rPr lang="en-US" sz="1600" dirty="0">
                <a:hlinkClick r:id="rId2"/>
              </a:rPr>
              <a:t>https://neo.maine.gov/DOE/NEO/eps/public/ed279.aspx</a:t>
            </a:r>
            <a:r>
              <a:rPr lang="en-US" sz="2000" dirty="0"/>
              <a:t> 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E896E05-A3D6-42E5-8145-E60C4E107A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2133601"/>
            <a:ext cx="3757589" cy="266080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CB32BB5-4DC0-4FF5-B939-A0788BA1E7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9230" y="3962400"/>
            <a:ext cx="657526" cy="100561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78CA454-263D-44F4-9610-47FE2252CE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1600" y="4968018"/>
            <a:ext cx="1542422" cy="49381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241BB93-36E3-4FF0-87D6-208B1C78F14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56871" y="2133600"/>
            <a:ext cx="3757589" cy="310038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E2ED5CE-2F00-4821-83CF-6E65905C854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56871" y="4968017"/>
            <a:ext cx="1639966" cy="49381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A40F76B-5ED7-471C-A159-1532328D51E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50186" y="3581401"/>
            <a:ext cx="410833" cy="1386618"/>
          </a:xfrm>
          <a:prstGeom prst="rect">
            <a:avLst/>
          </a:prstGeom>
        </p:spPr>
      </p:pic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4820B020-86DB-4BE2-BD9C-0E7D71848320}"/>
              </a:ext>
            </a:extLst>
          </p:cNvPr>
          <p:cNvSpPr txBox="1">
            <a:spLocks/>
          </p:cNvSpPr>
          <p:nvPr/>
        </p:nvSpPr>
        <p:spPr bwMode="auto">
          <a:xfrm>
            <a:off x="586833" y="1509541"/>
            <a:ext cx="3856556" cy="50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 b="1" kern="1200">
                <a:solidFill>
                  <a:srgbClr val="274F73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 b="1" kern="1200">
                <a:solidFill>
                  <a:srgbClr val="274F73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800" b="1" kern="1200">
                <a:solidFill>
                  <a:srgbClr val="274F73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b="1" kern="1200">
                <a:solidFill>
                  <a:srgbClr val="274F73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b="1" kern="1200">
                <a:solidFill>
                  <a:srgbClr val="274F73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/>
              <a:buChar char="•"/>
            </a:pPr>
            <a:r>
              <a:rPr lang="en-US" sz="2000" dirty="0">
                <a:cs typeface="Arial"/>
              </a:rPr>
              <a:t>Choose Fiscal Year: </a:t>
            </a: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DB808D9F-5426-4B82-ADB2-F40581CC0AC2}"/>
              </a:ext>
            </a:extLst>
          </p:cNvPr>
          <p:cNvSpPr txBox="1">
            <a:spLocks/>
          </p:cNvSpPr>
          <p:nvPr/>
        </p:nvSpPr>
        <p:spPr bwMode="auto">
          <a:xfrm>
            <a:off x="4956871" y="1509541"/>
            <a:ext cx="3757589" cy="50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 b="1" kern="1200">
                <a:solidFill>
                  <a:srgbClr val="274F73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 b="1" kern="1200">
                <a:solidFill>
                  <a:srgbClr val="274F73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800" b="1" kern="1200">
                <a:solidFill>
                  <a:srgbClr val="274F73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b="1" kern="1200">
                <a:solidFill>
                  <a:srgbClr val="274F73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b="1" kern="1200">
                <a:solidFill>
                  <a:srgbClr val="274F73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/>
              <a:buChar char="•"/>
            </a:pPr>
            <a:r>
              <a:rPr lang="en-US" sz="2000" dirty="0">
                <a:cs typeface="Arial"/>
              </a:rPr>
              <a:t>Choose SAU: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3A9D633E-755C-4DD3-B6FF-028A588B0AE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F71E2C-AEBB-45D6-9F99-7B33E202CE70}" type="slidenum">
              <a:rPr lang="en-US" altLang="en-US" smtClean="0"/>
              <a:pPr/>
              <a:t>29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202090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40F2440-06F8-499A-A735-FCF26FA2A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School Finance Team 	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ABA133F-2C40-4A2F-B1D6-B835C478A5F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3E14D55-E371-40C3-8A17-E66C92B673C6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F5FC186-909B-4DA0-A125-3B2766FCB827}"/>
              </a:ext>
            </a:extLst>
          </p:cNvPr>
          <p:cNvSpPr txBox="1"/>
          <p:nvPr/>
        </p:nvSpPr>
        <p:spPr>
          <a:xfrm>
            <a:off x="2590800" y="1828200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Where is Tyler Backus?</a:t>
            </a:r>
          </a:p>
          <a:p>
            <a:r>
              <a:rPr lang="en-US" dirty="0"/>
              <a:t>	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DAFAEB-FBBB-4E14-BDA4-D625995A63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2244893"/>
            <a:ext cx="835407" cy="5639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82BEADF-EA47-47D1-9109-13D897B757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9271" y="2217681"/>
            <a:ext cx="1781391" cy="55190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F9E0291-2E58-46C0-A177-1F77CAA96EF9}"/>
              </a:ext>
            </a:extLst>
          </p:cNvPr>
          <p:cNvSpPr txBox="1"/>
          <p:nvPr/>
        </p:nvSpPr>
        <p:spPr>
          <a:xfrm>
            <a:off x="2563427" y="3570893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Where is Joanne Allen?</a:t>
            </a:r>
          </a:p>
          <a:p>
            <a:r>
              <a:rPr lang="en-US" dirty="0"/>
              <a:t>	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CC21D13-866D-4F01-AAAE-2FA72B8AE3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7000" y="4038600"/>
            <a:ext cx="903593" cy="48191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C245347-F5E6-4E40-9AAC-37AAA8499E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62400" y="4052216"/>
            <a:ext cx="930681" cy="824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960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/>
              <a:t>Essential Programs &amp; Services website:</a:t>
            </a:r>
          </a:p>
          <a:p>
            <a:pPr lvl="1"/>
            <a:r>
              <a:rPr lang="en-US" sz="1600" dirty="0">
                <a:hlinkClick r:id="rId2"/>
              </a:rPr>
              <a:t>https://www.maine.gov/doe/funding/gpa/eps</a:t>
            </a:r>
            <a:endParaRPr lang="en-US" sz="1600" dirty="0"/>
          </a:p>
          <a:p>
            <a:pPr marL="457200" lvl="1" indent="0">
              <a:buNone/>
            </a:pPr>
            <a:endParaRPr lang="en-US" sz="1600" dirty="0"/>
          </a:p>
          <a:p>
            <a:r>
              <a:rPr lang="en-US" sz="1800" dirty="0"/>
              <a:t>Subsidy Printouts (ED279) for school districts:</a:t>
            </a:r>
          </a:p>
          <a:p>
            <a:pPr lvl="1"/>
            <a:r>
              <a:rPr lang="en-US" sz="1600" dirty="0">
                <a:hlinkClick r:id="rId3"/>
              </a:rPr>
              <a:t>https://neo.maine.gov/DOE/NEO/eps/public/ed279.aspx</a:t>
            </a:r>
            <a:br>
              <a:rPr lang="en-US" sz="1600" dirty="0"/>
            </a:br>
            <a:endParaRPr lang="en-US" sz="1600" dirty="0"/>
          </a:p>
          <a:p>
            <a:r>
              <a:rPr lang="en-US" sz="1800" dirty="0"/>
              <a:t>Law:  20-A MRSA Chapter 606-B:</a:t>
            </a:r>
          </a:p>
          <a:p>
            <a:pPr lvl="1"/>
            <a:r>
              <a:rPr lang="en-US" sz="1400" dirty="0">
                <a:hlinkClick r:id="rId4"/>
              </a:rPr>
              <a:t>http://www.mainelegislature.org/legis/statutes/20-A/title20-Ach606-Bsec0.html</a:t>
            </a:r>
            <a:r>
              <a:rPr lang="en-US" sz="1400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8F1030-9159-4016-9EBD-96B77CD681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F71E2C-AEBB-45D6-9F99-7B33E202CE70}" type="slidenum">
              <a:rPr lang="en-US" altLang="en-US" smtClean="0"/>
              <a:pPr/>
              <a:t>30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433477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F60CEA-B7B5-4539-9224-25B873A8A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Maine DOE – Help Desk Website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71315C-5627-4F4A-AD3C-5C5A40B3660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3E14D55-E371-40C3-8A17-E66C92B673C6}" type="slidenum">
              <a:rPr lang="en-US" altLang="en-US" smtClean="0"/>
              <a:pPr>
                <a:defRPr/>
              </a:pPr>
              <a:t>31</a:t>
            </a:fld>
            <a:endParaRPr lang="en-US" alt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AFFC178-B6D5-4974-AA47-0359787A9F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0600" y="1752600"/>
            <a:ext cx="6408664" cy="4141354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8C4B036-A4D1-452C-B232-01EEF287A26C}"/>
              </a:ext>
            </a:extLst>
          </p:cNvPr>
          <p:cNvSpPr txBox="1"/>
          <p:nvPr/>
        </p:nvSpPr>
        <p:spPr>
          <a:xfrm>
            <a:off x="990600" y="1306048"/>
            <a:ext cx="7162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https://www.maine.gov/doe/data-reporting/collection/helpdesk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905079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40F2440-06F8-499A-A735-FCF26FA2A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School Finance Team Contact Information	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ABA133F-2C40-4A2F-B1D6-B835C478A5F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3E14D55-E371-40C3-8A17-E66C92B673C6}" type="slidenum">
              <a:rPr lang="en-US" altLang="en-US" smtClean="0"/>
              <a:pPr>
                <a:defRPr/>
              </a:pPr>
              <a:t>32</a:t>
            </a:fld>
            <a:endParaRPr lang="en-US" altLang="en-US"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043B55A0-40B3-4C45-A4F0-CFDF032968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2975" y="1524000"/>
            <a:ext cx="7258049" cy="4343400"/>
          </a:xfrm>
        </p:spPr>
      </p:pic>
    </p:spTree>
    <p:extLst>
      <p:ext uri="{BB962C8B-B14F-4D97-AF65-F5344CB8AC3E}">
        <p14:creationId xmlns:p14="http://schemas.microsoft.com/office/powerpoint/2010/main" val="32303184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EPS?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2486251"/>
            <a:ext cx="2990808" cy="3302351"/>
          </a:xfr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5538929-F1C0-457A-BDFE-60CFB5280F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979" y="1287561"/>
            <a:ext cx="8153400" cy="112508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1CE75C6-06B6-4EB9-A1DD-9BAE6AADBE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711" y="1469071"/>
            <a:ext cx="762066" cy="76206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8A8AFB4-7AB5-40D5-8ADF-B9E1EF0F2B86}"/>
              </a:ext>
            </a:extLst>
          </p:cNvPr>
          <p:cNvSpPr/>
          <p:nvPr/>
        </p:nvSpPr>
        <p:spPr>
          <a:xfrm>
            <a:off x="1552025" y="1279209"/>
            <a:ext cx="6858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The EPS formula provides the state with a mechanism for establishing a </a:t>
            </a:r>
            <a:r>
              <a:rPr lang="en-US" sz="1600" i="1" dirty="0"/>
              <a:t>minimum</a:t>
            </a:r>
            <a:r>
              <a:rPr lang="en-US" sz="1600" dirty="0"/>
              <a:t> sufficient funding level for achieving the state learning results and an equitable way to </a:t>
            </a:r>
            <a:r>
              <a:rPr lang="en-US" sz="1600" i="1" dirty="0"/>
              <a:t>distribute</a:t>
            </a:r>
            <a:r>
              <a:rPr lang="en-US" sz="1600" dirty="0"/>
              <a:t> the funding responsibility between local communities and the state.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9064CB8-F483-4473-839C-25E78982A09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F71E2C-AEBB-45D6-9F99-7B33E202CE70}" type="slidenum">
              <a:rPr lang="en-US" altLang="en-US" smtClean="0"/>
              <a:pPr/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189869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F60CEA-B7B5-4539-9224-25B873A8A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Reports that Impact the ED 279 Subsidy Calculation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71315C-5627-4F4A-AD3C-5C5A40B3660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3E14D55-E371-40C3-8A17-E66C92B673C6}" type="slidenum">
              <a:rPr lang="en-US" altLang="en-US" smtClean="0"/>
              <a:pPr>
                <a:defRPr/>
              </a:pPr>
              <a:t>5</a:t>
            </a:fld>
            <a:endParaRPr lang="en-US" alt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4335923-9034-4345-A318-959479133D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524000"/>
            <a:ext cx="7001852" cy="2734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5777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F60CEA-B7B5-4539-9224-25B873A8A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Reports that Impact the ED 279 Subsidy Calculation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71315C-5627-4F4A-AD3C-5C5A40B3660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3E14D55-E371-40C3-8A17-E66C92B673C6}" type="slidenum">
              <a:rPr lang="en-US" altLang="en-US" smtClean="0"/>
              <a:pPr>
                <a:defRPr/>
              </a:pPr>
              <a:t>6</a:t>
            </a:fld>
            <a:endParaRPr lang="en-US" alt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296FA20-E755-436E-88FB-37A5A547A3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6504226"/>
              </p:ext>
            </p:extLst>
          </p:nvPr>
        </p:nvGraphicFramePr>
        <p:xfrm>
          <a:off x="304800" y="1295401"/>
          <a:ext cx="8382000" cy="4648204"/>
        </p:xfrm>
        <a:graphic>
          <a:graphicData uri="http://schemas.openxmlformats.org/drawingml/2006/table">
            <a:tbl>
              <a:tblPr firstRow="1" firstCol="1" bandRow="1"/>
              <a:tblGrid>
                <a:gridCol w="1819393">
                  <a:extLst>
                    <a:ext uri="{9D8B030D-6E8A-4147-A177-3AD203B41FA5}">
                      <a16:colId xmlns:a16="http://schemas.microsoft.com/office/drawing/2014/main" val="2001122909"/>
                    </a:ext>
                  </a:extLst>
                </a:gridCol>
                <a:gridCol w="2719644">
                  <a:extLst>
                    <a:ext uri="{9D8B030D-6E8A-4147-A177-3AD203B41FA5}">
                      <a16:colId xmlns:a16="http://schemas.microsoft.com/office/drawing/2014/main" val="2942343300"/>
                    </a:ext>
                  </a:extLst>
                </a:gridCol>
                <a:gridCol w="2559378">
                  <a:extLst>
                    <a:ext uri="{9D8B030D-6E8A-4147-A177-3AD203B41FA5}">
                      <a16:colId xmlns:a16="http://schemas.microsoft.com/office/drawing/2014/main" val="2975107688"/>
                    </a:ext>
                  </a:extLst>
                </a:gridCol>
                <a:gridCol w="1283585">
                  <a:extLst>
                    <a:ext uri="{9D8B030D-6E8A-4147-A177-3AD203B41FA5}">
                      <a16:colId xmlns:a16="http://schemas.microsoft.com/office/drawing/2014/main" val="3268822808"/>
                    </a:ext>
                  </a:extLst>
                </a:gridCol>
              </a:tblGrid>
              <a:tr h="18894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Type of Reporting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6" marR="449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Description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6" marR="449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Due Date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6" marR="449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3535268"/>
                  </a:ext>
                </a:extLst>
              </a:tr>
              <a:tr h="18894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Staff Reporting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6" marR="44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6" marR="44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6" marR="44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2459507"/>
                  </a:ext>
                </a:extLst>
              </a:tr>
              <a:tr h="188943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800" u="sng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2"/>
                        </a:rPr>
                        <a:t>NEO Staff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6" marR="44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Current Year Staff Information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6" marR="44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November 15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6" marR="44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6877648"/>
                  </a:ext>
                </a:extLst>
              </a:tr>
              <a:tr h="18894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Staff Information System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6" marR="44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All staff including CTE, but </a:t>
                      </a:r>
                      <a:r>
                        <a:rPr lang="en-US" sz="700" b="1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especially</a:t>
                      </a:r>
                      <a:r>
                        <a:rPr lang="en-US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those that impact the calculation of EPS Subsidy</a:t>
                      </a:r>
                    </a:p>
                  </a:txBody>
                  <a:tcPr marL="44966" marR="44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6" marR="44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4606210"/>
                  </a:ext>
                </a:extLst>
              </a:tr>
              <a:tr h="188943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Student Enrollment Reports as of October 1st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6" marR="44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6" marR="44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548504"/>
                  </a:ext>
                </a:extLst>
              </a:tr>
              <a:tr h="188943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800" u="sng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3"/>
                        </a:rPr>
                        <a:t>Synergy </a:t>
                      </a:r>
                      <a:r>
                        <a:rPr lang="en-US" sz="700" u="sng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3"/>
                        </a:rPr>
                        <a:t>Student Data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6" marR="44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EPS October 1</a:t>
                      </a:r>
                      <a:r>
                        <a:rPr lang="en-US" sz="800" baseline="30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</a:t>
                      </a: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Enrollment/Special Education (EF-S-05) including: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6" marR="44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Uploaded by October 15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6" marR="44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8392092"/>
                  </a:ext>
                </a:extLst>
              </a:tr>
              <a:tr h="18894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6" marR="44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7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Attending Students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6" marR="44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7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Resident/Subsidizable Students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6" marR="44966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5662824"/>
                  </a:ext>
                </a:extLst>
              </a:tr>
              <a:tr h="188943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800" u="sng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4"/>
                        </a:rPr>
                        <a:t>NEO Student R</a:t>
                      </a:r>
                      <a:r>
                        <a:rPr lang="en-US" sz="700" u="sng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4"/>
                        </a:rPr>
                        <a:t>eports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6" marR="44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7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Economic Disadvantaged Status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6" marR="44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7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English Learner Status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6" marR="44966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Certified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October 16-30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6" marR="44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7983951"/>
                  </a:ext>
                </a:extLst>
              </a:tr>
              <a:tr h="188943">
                <a:tc>
                  <a:txBody>
                    <a:bodyPr/>
                    <a:lstStyle/>
                    <a:p>
                      <a:pPr marL="2286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6" marR="44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7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Equivalent Instruction (Home School)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6" marR="44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7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Special Education Status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6" marR="44966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1615811"/>
                  </a:ext>
                </a:extLst>
              </a:tr>
              <a:tr h="188943">
                <a:tc>
                  <a:txBody>
                    <a:bodyPr/>
                    <a:lstStyle/>
                    <a:p>
                      <a:pPr marL="2286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6" marR="44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7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Superintendent Agreements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6" marR="44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7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CTE Enrollment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6" marR="44966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6" marR="44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4065869"/>
                  </a:ext>
                </a:extLst>
              </a:tr>
              <a:tr h="188943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800" u="sng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4"/>
                        </a:rPr>
                        <a:t>EFM-39A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6" marR="44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Adult Education report for 16 to 20 Year old’s – January thru June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6" marR="44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July 15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6" marR="44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9942878"/>
                  </a:ext>
                </a:extLst>
              </a:tr>
              <a:tr h="188943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800" u="sng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4"/>
                        </a:rPr>
                        <a:t>EFM-39B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6" marR="44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Adult Education report for 16 to 20 Year old’s – July thru December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6" marR="44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December 15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6" marR="44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1580923"/>
                  </a:ext>
                </a:extLst>
              </a:tr>
              <a:tr h="188943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Financial Reporting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6" marR="44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6" marR="44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8590280"/>
                  </a:ext>
                </a:extLst>
              </a:tr>
              <a:tr h="188943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800" u="sng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5"/>
                        </a:rPr>
                        <a:t>Prior Year Actuals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6" marR="44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Prior Year – Year End Q4 Actual Expenditures, Revenues, Balance Sheet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6" marR="44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August 30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6" marR="44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9523524"/>
                  </a:ext>
                </a:extLst>
              </a:tr>
              <a:tr h="188943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800" u="sng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5"/>
                        </a:rPr>
                        <a:t>Current Year Budgets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6" marR="44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Current Year – Revenues and Expenditures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6" marR="44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August 15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6" marR="44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1925293"/>
                  </a:ext>
                </a:extLst>
              </a:tr>
              <a:tr h="188943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800" u="sng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5"/>
                        </a:rPr>
                        <a:t>EF-M-46/EF-M-46V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6" marR="44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Current Year Budget &amp; Reporting of Appropriations for RSU/SAD/CSD/CTE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6" marR="44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August 15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6" marR="44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7070348"/>
                  </a:ext>
                </a:extLst>
              </a:tr>
              <a:tr h="188943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800" u="sng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5"/>
                        </a:rPr>
                        <a:t>EF-S-07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6" marR="44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Prior Year Special Education Tuition &amp; Board Report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6" marR="44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October 15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6" marR="44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0979594"/>
                  </a:ext>
                </a:extLst>
              </a:tr>
              <a:tr h="188943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800" u="sng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5"/>
                        </a:rPr>
                        <a:t>EF-S-214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6" marR="44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Current High Cost Out-of-District Placement Adjustment Report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6" marR="44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April 15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6" marR="44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9930113"/>
                  </a:ext>
                </a:extLst>
              </a:tr>
              <a:tr h="187510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800" u="sng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6"/>
                        </a:rPr>
                        <a:t>EF-M-43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6" marR="44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Prior Year Transportation Costs for Out-of-District Special Education, Homeless, CTE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6" marR="44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6" marR="44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6465550"/>
                  </a:ext>
                </a:extLst>
              </a:tr>
              <a:tr h="188943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800" u="sng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5"/>
                        </a:rPr>
                        <a:t>Annual Audit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6" marR="44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Prior Year Annual Audit Report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6" marR="44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December 31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6" marR="44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917255"/>
                  </a:ext>
                </a:extLst>
              </a:tr>
              <a:tr h="18894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Other Reports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6" marR="44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6" marR="44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6" marR="44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4538575"/>
                  </a:ext>
                </a:extLst>
              </a:tr>
              <a:tr h="681834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800" u="sng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7"/>
                        </a:rPr>
                        <a:t>MaineCare Seed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966" marR="44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Quarterly MaineCare Seed Recovery Report Verification for Public &amp; Private Placements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6" marR="44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July 15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October 15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January 15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April 15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6" marR="44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69522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31189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i="1" dirty="0"/>
              <a:t>Student Data Needs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219200"/>
            <a:ext cx="8686800" cy="4419600"/>
          </a:xfrm>
        </p:spPr>
        <p:txBody>
          <a:bodyPr/>
          <a:lstStyle/>
          <a:p>
            <a:pPr marL="0" indent="0">
              <a:buNone/>
            </a:pPr>
            <a:endParaRPr lang="en-US" sz="1800" dirty="0"/>
          </a:p>
          <a:p>
            <a:r>
              <a:rPr lang="en-US" sz="1800" dirty="0"/>
              <a:t>October 1</a:t>
            </a:r>
            <a:r>
              <a:rPr lang="en-US" sz="1800" baseline="30000" dirty="0"/>
              <a:t>st</a:t>
            </a:r>
            <a:r>
              <a:rPr lang="en-US" sz="1800" dirty="0"/>
              <a:t> Enrollment Report (Public Schools &amp; CTE):</a:t>
            </a:r>
          </a:p>
          <a:p>
            <a:pPr lvl="1"/>
            <a:r>
              <a:rPr lang="en-US" sz="1400" b="1" dirty="0"/>
              <a:t>Attending Students </a:t>
            </a:r>
            <a:r>
              <a:rPr lang="en-US" sz="1400" dirty="0"/>
              <a:t>– those student attending a school in your district</a:t>
            </a:r>
          </a:p>
          <a:p>
            <a:pPr lvl="1"/>
            <a:r>
              <a:rPr lang="en-US" sz="1400" b="1" dirty="0"/>
              <a:t>Resident Students </a:t>
            </a:r>
            <a:r>
              <a:rPr lang="en-US" sz="1400" dirty="0"/>
              <a:t>– those students that reside in a town in your district</a:t>
            </a:r>
          </a:p>
          <a:p>
            <a:pPr lvl="1"/>
            <a:r>
              <a:rPr lang="en-US" sz="1400" b="1" dirty="0"/>
              <a:t>Superintendent Transfer Students </a:t>
            </a:r>
            <a:r>
              <a:rPr lang="en-US" sz="1400" dirty="0"/>
              <a:t>– those students that reside in a town outside of your district, but for purposes of the EPS calculation will be counted as a resident of your district.</a:t>
            </a:r>
          </a:p>
          <a:p>
            <a:pPr lvl="1"/>
            <a:r>
              <a:rPr lang="en-US" sz="1400" b="1" dirty="0"/>
              <a:t>Equivalent Instruction Students </a:t>
            </a:r>
            <a:r>
              <a:rPr lang="en-US" sz="1400" dirty="0"/>
              <a:t>– Home School students taking a course(s) in your district.</a:t>
            </a:r>
          </a:p>
          <a:p>
            <a:pPr lvl="1"/>
            <a:r>
              <a:rPr lang="en-US" sz="1400" b="1" dirty="0"/>
              <a:t>Economic Disadvantaged Students </a:t>
            </a:r>
            <a:r>
              <a:rPr lang="en-US" sz="1400" dirty="0"/>
              <a:t>– Currently defined as any student that meets the qualifications for federal free or reduced lunch.</a:t>
            </a:r>
          </a:p>
          <a:p>
            <a:pPr lvl="2"/>
            <a:r>
              <a:rPr lang="en-US" sz="900" b="0" i="0" u="sng" dirty="0">
                <a:solidFill>
                  <a:srgbClr val="2A53A6"/>
                </a:solidFill>
                <a:effectLst/>
                <a:latin typeface="Helvetica Neue"/>
                <a:hlinkClick r:id="rId3"/>
              </a:rPr>
              <a:t>FY23 Alternate Economic Disadvantaged Status Form </a:t>
            </a:r>
            <a:r>
              <a:rPr lang="en-US" sz="900" b="0" i="0" dirty="0">
                <a:solidFill>
                  <a:srgbClr val="141414"/>
                </a:solidFill>
                <a:effectLst/>
                <a:latin typeface="Helvetica Neue"/>
              </a:rPr>
              <a:t>(updated 3/2/2022) </a:t>
            </a:r>
            <a:endParaRPr lang="en-US" sz="1000" dirty="0"/>
          </a:p>
          <a:p>
            <a:pPr lvl="1"/>
            <a:r>
              <a:rPr lang="en-US" sz="1400" b="1" dirty="0"/>
              <a:t>English Learners </a:t>
            </a:r>
            <a:r>
              <a:rPr lang="en-US" sz="1400" dirty="0"/>
              <a:t>– students that are identified as English learners.</a:t>
            </a:r>
          </a:p>
          <a:p>
            <a:pPr lvl="1"/>
            <a:r>
              <a:rPr lang="en-US" sz="1400" b="1" dirty="0"/>
              <a:t>Special Education Students </a:t>
            </a:r>
            <a:r>
              <a:rPr lang="en-US" sz="1400" dirty="0"/>
              <a:t>– students identified as special education students.</a:t>
            </a:r>
          </a:p>
          <a:p>
            <a:pPr lvl="1"/>
            <a:r>
              <a:rPr lang="en-US" sz="1400" b="1" dirty="0"/>
              <a:t>CTE Enrollment </a:t>
            </a:r>
            <a:r>
              <a:rPr lang="en-US" sz="1400" dirty="0"/>
              <a:t>– Students enrolled in CTE programs.</a:t>
            </a:r>
          </a:p>
          <a:p>
            <a:r>
              <a:rPr lang="en-US" sz="1800" dirty="0"/>
              <a:t>Synergy – State’s Student Information System</a:t>
            </a:r>
          </a:p>
          <a:p>
            <a:pPr lvl="1"/>
            <a:r>
              <a:rPr lang="en-US" sz="1400" dirty="0">
                <a:hlinkClick r:id="rId4"/>
              </a:rPr>
              <a:t>https://www.maine.gov/doe/data-reporting/collection/helpdesk/resources/synergy_instructions</a:t>
            </a:r>
            <a:r>
              <a:rPr lang="en-US" sz="1400" dirty="0"/>
              <a:t> </a:t>
            </a:r>
          </a:p>
          <a:p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AC3B83-5113-4E5A-AFFB-B5BF334610F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7AB3043-1574-4DFD-A65C-73D2DA651C27}" type="slidenum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9520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9A213-1FCE-455E-8CD4-099FEEDDC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Estimated counts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FE1854-8067-43DB-A060-488012A47E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PreK estimated counts </a:t>
            </a:r>
          </a:p>
          <a:p>
            <a:pPr lvl="1"/>
            <a:r>
              <a:rPr lang="en-US" sz="2000" dirty="0"/>
              <a:t>For new programs in FY2024 estimated counts are due by November 30</a:t>
            </a:r>
            <a:r>
              <a:rPr lang="en-US" sz="2000" baseline="30000" dirty="0"/>
              <a:t>th</a:t>
            </a:r>
            <a:r>
              <a:rPr lang="en-US" sz="2000" dirty="0"/>
              <a:t> </a:t>
            </a:r>
          </a:p>
          <a:p>
            <a:pPr lvl="2"/>
            <a:r>
              <a:rPr lang="en-US" sz="2000" dirty="0"/>
              <a:t>This includes programs paid for with any federal funds</a:t>
            </a:r>
          </a:p>
          <a:p>
            <a:pPr lvl="2"/>
            <a:r>
              <a:rPr lang="en-US" sz="2000" dirty="0"/>
              <a:t>All programs must be approved by the Early Childhood program</a:t>
            </a:r>
          </a:p>
          <a:p>
            <a:r>
              <a:rPr lang="en-US" dirty="0"/>
              <a:t>Charter school estimate counts</a:t>
            </a:r>
          </a:p>
          <a:p>
            <a:pPr lvl="1"/>
            <a:r>
              <a:rPr lang="en-US" sz="2000" dirty="0"/>
              <a:t>Expanding charter schools (new buildings or additional grades) estimates due by November 30</a:t>
            </a:r>
            <a:r>
              <a:rPr lang="en-US" sz="2000" baseline="30000" dirty="0"/>
              <a:t>th</a:t>
            </a:r>
            <a:r>
              <a:rPr lang="en-US" sz="2000" dirty="0"/>
              <a:t> </a:t>
            </a:r>
          </a:p>
          <a:p>
            <a:pPr marL="457200" lvl="1" indent="0">
              <a:buNone/>
            </a:pPr>
            <a:endParaRPr lang="en-US" sz="2000" dirty="0"/>
          </a:p>
          <a:p>
            <a:pPr marL="457200" lvl="1" indent="0">
              <a:buNone/>
            </a:pPr>
            <a:r>
              <a:rPr lang="en-US" sz="2000" b="1" dirty="0"/>
              <a:t>Note: All estimate student counts will be reconciled after the collection of the Oct. 1</a:t>
            </a:r>
            <a:r>
              <a:rPr lang="en-US" sz="2000" b="1" baseline="30000" dirty="0"/>
              <a:t>st</a:t>
            </a:r>
            <a:r>
              <a:rPr lang="en-US" sz="2000" b="1" dirty="0"/>
              <a:t> counts in the next fiscal year.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478586-A0B2-4790-9B18-C6C6AA1BBFE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AEBCBB7-F6B5-49FC-AD75-37A529294CBE}" type="slidenum">
              <a:rPr lang="en-US" altLang="en-US" smtClean="0"/>
              <a:pPr/>
              <a:t>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822418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i="1" dirty="0"/>
              <a:t>Student Data Verification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371600"/>
            <a:ext cx="8686800" cy="4267200"/>
          </a:xfrm>
        </p:spPr>
        <p:txBody>
          <a:bodyPr/>
          <a:lstStyle/>
          <a:p>
            <a:r>
              <a:rPr lang="en-US" sz="1800" b="1" dirty="0"/>
              <a:t>NEO</a:t>
            </a:r>
            <a:r>
              <a:rPr lang="en-US" sz="1800" dirty="0"/>
              <a:t> – </a:t>
            </a:r>
            <a:r>
              <a:rPr lang="en-US" sz="1800" b="1" dirty="0"/>
              <a:t>N</a:t>
            </a:r>
            <a:r>
              <a:rPr lang="en-US" sz="1800" dirty="0"/>
              <a:t>ew </a:t>
            </a:r>
            <a:r>
              <a:rPr lang="en-US" sz="1800" b="1" dirty="0"/>
              <a:t>E</a:t>
            </a:r>
            <a:r>
              <a:rPr lang="en-US" sz="1800" dirty="0"/>
              <a:t>ducation </a:t>
            </a:r>
            <a:r>
              <a:rPr lang="en-US" sz="1800" b="1" dirty="0"/>
              <a:t>O</a:t>
            </a:r>
            <a:r>
              <a:rPr lang="en-US" sz="1800" dirty="0"/>
              <a:t>ntology (yes, someone liked the Matrix)</a:t>
            </a:r>
          </a:p>
          <a:p>
            <a:pPr lvl="1"/>
            <a:r>
              <a:rPr lang="en-US" sz="1400" dirty="0">
                <a:hlinkClick r:id="rId3"/>
              </a:rPr>
              <a:t>https://neo.maine.gov/DOE/NEO/Dashboard/Home/Index/</a:t>
            </a:r>
            <a:r>
              <a:rPr lang="en-US" sz="1400" dirty="0"/>
              <a:t> </a:t>
            </a:r>
            <a:endParaRPr lang="en-US" sz="1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43E23B-F792-4DB9-A0FB-3E81FC918E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1292" y="2209800"/>
            <a:ext cx="5896708" cy="3194050"/>
          </a:xfrm>
          <a:prstGeom prst="rect">
            <a:avLst/>
          </a:prstGeom>
        </p:spPr>
      </p:pic>
      <p:sp>
        <p:nvSpPr>
          <p:cNvPr id="5" name="Callout: Up Arrow 4">
            <a:extLst>
              <a:ext uri="{FF2B5EF4-FFF2-40B4-BE49-F238E27FC236}">
                <a16:creationId xmlns:a16="http://schemas.microsoft.com/office/drawing/2014/main" id="{B1F20973-86C5-4366-B596-BE1A947CBEDB}"/>
              </a:ext>
            </a:extLst>
          </p:cNvPr>
          <p:cNvSpPr/>
          <p:nvPr/>
        </p:nvSpPr>
        <p:spPr>
          <a:xfrm>
            <a:off x="3505200" y="3276600"/>
            <a:ext cx="609600" cy="685800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Click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6EEA98-DBFA-4F88-A489-74F3C2C35FB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7AB3043-1574-4DFD-A65C-73D2DA651C27}" type="slidenum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90661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3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9FCBF2"/>
      </a:accent1>
      <a:accent2>
        <a:srgbClr val="8A2E13"/>
      </a:accent2>
      <a:accent3>
        <a:srgbClr val="FFFFFF"/>
      </a:accent3>
      <a:accent4>
        <a:srgbClr val="000000"/>
      </a:accent4>
      <a:accent5>
        <a:srgbClr val="CDE2F7"/>
      </a:accent5>
      <a:accent6>
        <a:srgbClr val="7D2910"/>
      </a:accent6>
      <a:hlink>
        <a:srgbClr val="973215"/>
      </a:hlink>
      <a:folHlink>
        <a:srgbClr val="8C5F14"/>
      </a:folHlink>
    </a:clrScheme>
    <a:fontScheme name="Office Theme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3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9FCBF2"/>
        </a:accent1>
        <a:accent2>
          <a:srgbClr val="8A2E13"/>
        </a:accent2>
        <a:accent3>
          <a:srgbClr val="FFFFFF"/>
        </a:accent3>
        <a:accent4>
          <a:srgbClr val="000000"/>
        </a:accent4>
        <a:accent5>
          <a:srgbClr val="CDE2F7"/>
        </a:accent5>
        <a:accent6>
          <a:srgbClr val="7D2910"/>
        </a:accent6>
        <a:hlink>
          <a:srgbClr val="973215"/>
        </a:hlink>
        <a:folHlink>
          <a:srgbClr val="8C5F1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3427</TotalTime>
  <Words>1317</Words>
  <Application>Microsoft Office PowerPoint</Application>
  <PresentationFormat>On-screen Show (4:3)</PresentationFormat>
  <Paragraphs>256</Paragraphs>
  <Slides>32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Arial</vt:lpstr>
      <vt:lpstr>Calibri</vt:lpstr>
      <vt:lpstr>Century Gothic</vt:lpstr>
      <vt:lpstr>Helvetica Neue</vt:lpstr>
      <vt:lpstr>Symbol</vt:lpstr>
      <vt:lpstr>Office Theme</vt:lpstr>
      <vt:lpstr>School Funding &amp; Compliance Updates</vt:lpstr>
      <vt:lpstr>School Finance Team  </vt:lpstr>
      <vt:lpstr>School Finance Team  </vt:lpstr>
      <vt:lpstr>Why EPS?</vt:lpstr>
      <vt:lpstr>Reports that Impact the ED 279 Subsidy Calculation</vt:lpstr>
      <vt:lpstr>Reports that Impact the ED 279 Subsidy Calculation</vt:lpstr>
      <vt:lpstr>Student Data Needs </vt:lpstr>
      <vt:lpstr>Estimated counts</vt:lpstr>
      <vt:lpstr>Student Data Verification </vt:lpstr>
      <vt:lpstr>Student Data Verification </vt:lpstr>
      <vt:lpstr>Student Data Verification </vt:lpstr>
      <vt:lpstr>Student Data Verification </vt:lpstr>
      <vt:lpstr>Student Data Verification </vt:lpstr>
      <vt:lpstr>Student Data Verification – Count Summary Details Report </vt:lpstr>
      <vt:lpstr>Staff Data Needs </vt:lpstr>
      <vt:lpstr>Staff Data Needs </vt:lpstr>
      <vt:lpstr>Staff Data Verification </vt:lpstr>
      <vt:lpstr>Staff Data Verification </vt:lpstr>
      <vt:lpstr>Staff Data Verification </vt:lpstr>
      <vt:lpstr>Staff Data Verification </vt:lpstr>
      <vt:lpstr>Staff Data Verification </vt:lpstr>
      <vt:lpstr>Data for EPS funding - Financial</vt:lpstr>
      <vt:lpstr>Quarterly MEFS uploads</vt:lpstr>
      <vt:lpstr>Data for EPS funding - Financial</vt:lpstr>
      <vt:lpstr>Other reports </vt:lpstr>
      <vt:lpstr>Impact of Data Errors in the Subsidy Calculation</vt:lpstr>
      <vt:lpstr>Impact of Data Errors in the Subsidy Calculation</vt:lpstr>
      <vt:lpstr>State and Local Shares – ED 279 Section 4</vt:lpstr>
      <vt:lpstr>How do I access the ED 279 reports? Go to https://neo.maine.gov/DOE/NEO/eps/public/ed279.aspx </vt:lpstr>
      <vt:lpstr>Other Resources</vt:lpstr>
      <vt:lpstr>Maine DOE – Help Desk Website</vt:lpstr>
      <vt:lpstr>School Finance Team Contact Information </vt:lpstr>
    </vt:vector>
  </TitlesOfParts>
  <Company>State of Maine, DAFS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State of Maine</dc:creator>
  <cp:lastModifiedBy>Gravelle, Paula B</cp:lastModifiedBy>
  <cp:revision>91</cp:revision>
  <cp:lastPrinted>2017-02-02T14:07:40Z</cp:lastPrinted>
  <dcterms:created xsi:type="dcterms:W3CDTF">2012-04-12T18:16:38Z</dcterms:created>
  <dcterms:modified xsi:type="dcterms:W3CDTF">2022-09-22T20:19:24Z</dcterms:modified>
</cp:coreProperties>
</file>