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52"/>
  </p:notesMasterIdLst>
  <p:handoutMasterIdLst>
    <p:handoutMasterId r:id="rId53"/>
  </p:handoutMasterIdLst>
  <p:sldIdLst>
    <p:sldId id="258" r:id="rId5"/>
    <p:sldId id="495" r:id="rId6"/>
    <p:sldId id="268" r:id="rId7"/>
    <p:sldId id="490" r:id="rId8"/>
    <p:sldId id="496" r:id="rId9"/>
    <p:sldId id="494" r:id="rId10"/>
    <p:sldId id="487" r:id="rId11"/>
    <p:sldId id="488" r:id="rId12"/>
    <p:sldId id="269" r:id="rId13"/>
    <p:sldId id="279" r:id="rId14"/>
    <p:sldId id="270" r:id="rId15"/>
    <p:sldId id="271" r:id="rId16"/>
    <p:sldId id="280" r:id="rId17"/>
    <p:sldId id="272" r:id="rId18"/>
    <p:sldId id="285" r:id="rId19"/>
    <p:sldId id="298" r:id="rId20"/>
    <p:sldId id="286" r:id="rId21"/>
    <p:sldId id="306" r:id="rId22"/>
    <p:sldId id="307" r:id="rId23"/>
    <p:sldId id="311" r:id="rId24"/>
    <p:sldId id="312" r:id="rId25"/>
    <p:sldId id="314" r:id="rId26"/>
    <p:sldId id="316" r:id="rId27"/>
    <p:sldId id="483" r:id="rId28"/>
    <p:sldId id="287" r:id="rId29"/>
    <p:sldId id="281" r:id="rId30"/>
    <p:sldId id="288" r:id="rId31"/>
    <p:sldId id="274" r:id="rId32"/>
    <p:sldId id="289" r:id="rId33"/>
    <p:sldId id="290" r:id="rId34"/>
    <p:sldId id="485" r:id="rId35"/>
    <p:sldId id="275" r:id="rId36"/>
    <p:sldId id="282" r:id="rId37"/>
    <p:sldId id="277" r:id="rId38"/>
    <p:sldId id="276" r:id="rId39"/>
    <p:sldId id="315" r:id="rId40"/>
    <p:sldId id="486" r:id="rId41"/>
    <p:sldId id="484" r:id="rId42"/>
    <p:sldId id="291" r:id="rId43"/>
    <p:sldId id="278" r:id="rId44"/>
    <p:sldId id="474" r:id="rId45"/>
    <p:sldId id="482" r:id="rId46"/>
    <p:sldId id="475" r:id="rId47"/>
    <p:sldId id="476" r:id="rId48"/>
    <p:sldId id="481" r:id="rId49"/>
    <p:sldId id="478" r:id="rId50"/>
    <p:sldId id="480" r:id="rId51"/>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C40"/>
    <a:srgbClr val="D579CA"/>
    <a:srgbClr val="8A2E13"/>
    <a:srgbClr val="2B5880"/>
    <a:srgbClr val="CC9900"/>
    <a:srgbClr val="548DBF"/>
    <a:srgbClr val="D3E1EB"/>
    <a:srgbClr val="EFF2F5"/>
    <a:srgbClr val="EAEEF2"/>
    <a:srgbClr val="E0E6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B35894-F5EF-9239-8E0A-7B27345BD678}" v="42" dt="2023-03-08T20:20:31.180"/>
    <p1510:client id="{1AC34B84-66D7-4321-B4A9-8FEAA5E2E57E}" v="10" dt="2023-03-03T03:17:57.347"/>
    <p1510:client id="{8B61E7A7-4CAA-9F01-9D4A-07A97A71F556}" v="144" dt="2023-03-07T20:30:33.2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94" y="9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i="0" baseline="0"/>
              <a:t>Grades K-2</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Grades K-2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 19</c:v>
                </c:pt>
                <c:pt idx="1">
                  <c:v>FY 20</c:v>
                </c:pt>
                <c:pt idx="2">
                  <c:v>FY 21</c:v>
                </c:pt>
                <c:pt idx="3">
                  <c:v>FY 22</c:v>
                </c:pt>
                <c:pt idx="4">
                  <c:v>FY 23</c:v>
                </c:pt>
              </c:strCache>
            </c:strRef>
          </c:cat>
          <c:val>
            <c:numRef>
              <c:f>Sheet1!$B$2:$B$6</c:f>
              <c:numCache>
                <c:formatCode>_(* #,##0_);_(* \(#,##0\);_(* "-"??_);_(@_)</c:formatCode>
                <c:ptCount val="5"/>
                <c:pt idx="0">
                  <c:v>36157</c:v>
                </c:pt>
                <c:pt idx="1">
                  <c:v>36168</c:v>
                </c:pt>
                <c:pt idx="2">
                  <c:v>36161</c:v>
                </c:pt>
                <c:pt idx="3">
                  <c:v>36148</c:v>
                </c:pt>
                <c:pt idx="4">
                  <c:v>36162</c:v>
                </c:pt>
              </c:numCache>
            </c:numRef>
          </c:val>
          <c:extLst>
            <c:ext xmlns:c16="http://schemas.microsoft.com/office/drawing/2014/chart" uri="{C3380CC4-5D6E-409C-BE32-E72D297353CC}">
              <c16:uniqueId val="{00000000-3B0B-4069-9E7F-CC04BF954B4D}"/>
            </c:ext>
          </c:extLst>
        </c:ser>
        <c:dLbls>
          <c:showLegendKey val="0"/>
          <c:showVal val="0"/>
          <c:showCatName val="0"/>
          <c:showSerName val="0"/>
          <c:showPercent val="0"/>
          <c:showBubbleSize val="0"/>
        </c:dLbls>
        <c:gapWidth val="126"/>
        <c:overlap val="-27"/>
        <c:axId val="994744808"/>
        <c:axId val="994753008"/>
      </c:barChart>
      <c:catAx>
        <c:axId val="994744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994753008"/>
        <c:crosses val="autoZero"/>
        <c:auto val="1"/>
        <c:lblAlgn val="ctr"/>
        <c:lblOffset val="100"/>
        <c:noMultiLvlLbl val="0"/>
      </c:catAx>
      <c:valAx>
        <c:axId val="994753008"/>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4744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Grades K-8</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 19</c:v>
                </c:pt>
                <c:pt idx="1">
                  <c:v>FY 20</c:v>
                </c:pt>
                <c:pt idx="2">
                  <c:v>FY 21</c:v>
                </c:pt>
                <c:pt idx="3">
                  <c:v>FY 22</c:v>
                </c:pt>
                <c:pt idx="4">
                  <c:v>FY 23</c:v>
                </c:pt>
              </c:strCache>
            </c:strRef>
          </c:cat>
          <c:val>
            <c:numRef>
              <c:f>Sheet1!$B$2:$B$6</c:f>
              <c:numCache>
                <c:formatCode>_(* #,##0_);_(* \(#,##0\);_(* "-"??_);_(@_)</c:formatCode>
                <c:ptCount val="5"/>
                <c:pt idx="0">
                  <c:v>117875</c:v>
                </c:pt>
                <c:pt idx="1">
                  <c:v>117455</c:v>
                </c:pt>
                <c:pt idx="2">
                  <c:v>111306</c:v>
                </c:pt>
                <c:pt idx="3">
                  <c:v>111092</c:v>
                </c:pt>
                <c:pt idx="4">
                  <c:v>111208</c:v>
                </c:pt>
              </c:numCache>
            </c:numRef>
          </c:val>
          <c:extLst>
            <c:ext xmlns:c16="http://schemas.microsoft.com/office/drawing/2014/chart" uri="{C3380CC4-5D6E-409C-BE32-E72D297353CC}">
              <c16:uniqueId val="{00000000-F9C3-49E0-A941-383F35925ACE}"/>
            </c:ext>
          </c:extLst>
        </c:ser>
        <c:dLbls>
          <c:showLegendKey val="0"/>
          <c:showVal val="0"/>
          <c:showCatName val="0"/>
          <c:showSerName val="0"/>
          <c:showPercent val="0"/>
          <c:showBubbleSize val="0"/>
        </c:dLbls>
        <c:gapWidth val="126"/>
        <c:overlap val="-27"/>
        <c:axId val="994744808"/>
        <c:axId val="994753008"/>
      </c:barChart>
      <c:catAx>
        <c:axId val="994744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994753008"/>
        <c:crosses val="autoZero"/>
        <c:auto val="1"/>
        <c:lblAlgn val="ctr"/>
        <c:lblOffset val="100"/>
        <c:noMultiLvlLbl val="0"/>
      </c:catAx>
      <c:valAx>
        <c:axId val="994753008"/>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4744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PreK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 19</c:v>
                </c:pt>
                <c:pt idx="1">
                  <c:v>FY 20</c:v>
                </c:pt>
                <c:pt idx="2">
                  <c:v>FY 21</c:v>
                </c:pt>
                <c:pt idx="3">
                  <c:v>FY 22</c:v>
                </c:pt>
                <c:pt idx="4">
                  <c:v>FY 23</c:v>
                </c:pt>
              </c:strCache>
            </c:strRef>
          </c:cat>
          <c:val>
            <c:numRef>
              <c:f>Sheet1!$B$2:$B$6</c:f>
              <c:numCache>
                <c:formatCode>_(* #,##0_);_(* \(#,##0\);_(* "-"??_);_(@_)</c:formatCode>
                <c:ptCount val="5"/>
                <c:pt idx="0">
                  <c:v>6189</c:v>
                </c:pt>
                <c:pt idx="1">
                  <c:v>6190</c:v>
                </c:pt>
                <c:pt idx="2">
                  <c:v>4769</c:v>
                </c:pt>
                <c:pt idx="3">
                  <c:v>6014</c:v>
                </c:pt>
                <c:pt idx="4">
                  <c:v>6729</c:v>
                </c:pt>
              </c:numCache>
            </c:numRef>
          </c:val>
          <c:extLst>
            <c:ext xmlns:c16="http://schemas.microsoft.com/office/drawing/2014/chart" uri="{C3380CC4-5D6E-409C-BE32-E72D297353CC}">
              <c16:uniqueId val="{00000000-3C2B-4960-85B9-7E830E838F6E}"/>
            </c:ext>
          </c:extLst>
        </c:ser>
        <c:dLbls>
          <c:showLegendKey val="0"/>
          <c:showVal val="0"/>
          <c:showCatName val="0"/>
          <c:showSerName val="0"/>
          <c:showPercent val="0"/>
          <c:showBubbleSize val="0"/>
        </c:dLbls>
        <c:gapWidth val="126"/>
        <c:overlap val="-27"/>
        <c:axId val="994744808"/>
        <c:axId val="994753008"/>
      </c:barChart>
      <c:catAx>
        <c:axId val="994744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994753008"/>
        <c:crosses val="autoZero"/>
        <c:auto val="1"/>
        <c:lblAlgn val="ctr"/>
        <c:lblOffset val="100"/>
        <c:noMultiLvlLbl val="0"/>
      </c:catAx>
      <c:valAx>
        <c:axId val="994753008"/>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4744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Grades 9-12</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 19</c:v>
                </c:pt>
                <c:pt idx="1">
                  <c:v>FY 20</c:v>
                </c:pt>
                <c:pt idx="2">
                  <c:v>FY 21</c:v>
                </c:pt>
                <c:pt idx="3">
                  <c:v>FY 22</c:v>
                </c:pt>
                <c:pt idx="4">
                  <c:v>FY 23</c:v>
                </c:pt>
              </c:strCache>
            </c:strRef>
          </c:cat>
          <c:val>
            <c:numRef>
              <c:f>Sheet1!$B$2:$B$6</c:f>
              <c:numCache>
                <c:formatCode>_(* #,##0_);_(* \(#,##0\);_(* "-"??_);_(@_)</c:formatCode>
                <c:ptCount val="5"/>
                <c:pt idx="0">
                  <c:v>54647</c:v>
                </c:pt>
                <c:pt idx="1">
                  <c:v>54571</c:v>
                </c:pt>
                <c:pt idx="2">
                  <c:v>54494</c:v>
                </c:pt>
                <c:pt idx="3">
                  <c:v>54618</c:v>
                </c:pt>
                <c:pt idx="4">
                  <c:v>54445</c:v>
                </c:pt>
              </c:numCache>
            </c:numRef>
          </c:val>
          <c:extLst>
            <c:ext xmlns:c16="http://schemas.microsoft.com/office/drawing/2014/chart" uri="{C3380CC4-5D6E-409C-BE32-E72D297353CC}">
              <c16:uniqueId val="{00000000-0E09-4A48-8431-F285EE5CC223}"/>
            </c:ext>
          </c:extLst>
        </c:ser>
        <c:dLbls>
          <c:showLegendKey val="0"/>
          <c:showVal val="0"/>
          <c:showCatName val="0"/>
          <c:showSerName val="0"/>
          <c:showPercent val="0"/>
          <c:showBubbleSize val="0"/>
        </c:dLbls>
        <c:gapWidth val="126"/>
        <c:overlap val="-27"/>
        <c:axId val="994744808"/>
        <c:axId val="994753008"/>
      </c:barChart>
      <c:catAx>
        <c:axId val="994744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994753008"/>
        <c:crosses val="autoZero"/>
        <c:auto val="1"/>
        <c:lblAlgn val="ctr"/>
        <c:lblOffset val="100"/>
        <c:noMultiLvlLbl val="0"/>
      </c:catAx>
      <c:valAx>
        <c:axId val="994753008"/>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4744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b="1" i="0" baseline="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82119" cy="464820"/>
          </a:xfrm>
          <a:prstGeom prst="rect">
            <a:avLst/>
          </a:prstGeom>
        </p:spPr>
        <p:txBody>
          <a:bodyPr vert="horz" lIns="93157" tIns="46579" rIns="93157" bIns="46579"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98104" y="2"/>
            <a:ext cx="2982119" cy="464820"/>
          </a:xfrm>
          <a:prstGeom prst="rect">
            <a:avLst/>
          </a:prstGeom>
        </p:spPr>
        <p:txBody>
          <a:bodyPr vert="horz" lIns="93157" tIns="46579" rIns="93157" bIns="46579" rtlCol="0"/>
          <a:lstStyle>
            <a:lvl1pPr algn="r">
              <a:defRPr sz="1200" smtClean="0"/>
            </a:lvl1pPr>
          </a:lstStyle>
          <a:p>
            <a:pPr>
              <a:defRPr/>
            </a:pPr>
            <a:fld id="{CE61006B-071E-4830-9F04-030457BD415E}" type="datetimeFigureOut">
              <a:rPr lang="en-US"/>
              <a:pPr>
                <a:defRPr/>
              </a:pPr>
              <a:t>3/15/2023</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3157" tIns="46579" rIns="93157" bIns="46579"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98104" y="8829967"/>
            <a:ext cx="2982119" cy="464820"/>
          </a:xfrm>
          <a:prstGeom prst="rect">
            <a:avLst/>
          </a:prstGeom>
        </p:spPr>
        <p:txBody>
          <a:bodyPr vert="horz" lIns="93157" tIns="46579" rIns="93157" bIns="46579" rtlCol="0" anchor="b"/>
          <a:lstStyle>
            <a:lvl1pPr algn="r">
              <a:defRPr sz="1200" smtClean="0"/>
            </a:lvl1pPr>
          </a:lstStyle>
          <a:p>
            <a:pPr>
              <a:defRPr/>
            </a:pPr>
            <a:fld id="{D6E57291-FD4B-4274-9C54-F9C758A2DE8F}" type="slidenum">
              <a:rPr lang="en-US"/>
              <a:pPr>
                <a:defRPr/>
              </a:pPr>
              <a:t>‹#›</a:t>
            </a:fld>
            <a:endParaRPr lang="en-US"/>
          </a:p>
        </p:txBody>
      </p:sp>
    </p:spTree>
    <p:extLst>
      <p:ext uri="{BB962C8B-B14F-4D97-AF65-F5344CB8AC3E}">
        <p14:creationId xmlns:p14="http://schemas.microsoft.com/office/powerpoint/2010/main" val="7849546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82742" cy="465138"/>
          </a:xfrm>
          <a:prstGeom prst="rect">
            <a:avLst/>
          </a:prstGeom>
        </p:spPr>
        <p:txBody>
          <a:bodyPr vert="horz" lIns="91422" tIns="45710" rIns="91422" bIns="45710" rtlCol="0"/>
          <a:lstStyle>
            <a:lvl1pPr algn="l">
              <a:defRPr sz="1200"/>
            </a:lvl1pPr>
          </a:lstStyle>
          <a:p>
            <a:endParaRPr lang="en-US"/>
          </a:p>
        </p:txBody>
      </p:sp>
      <p:sp>
        <p:nvSpPr>
          <p:cNvPr id="3" name="Date Placeholder 2"/>
          <p:cNvSpPr>
            <a:spLocks noGrp="1"/>
          </p:cNvSpPr>
          <p:nvPr>
            <p:ph type="dt" idx="1"/>
          </p:nvPr>
        </p:nvSpPr>
        <p:spPr>
          <a:xfrm>
            <a:off x="3897513" y="2"/>
            <a:ext cx="2982742" cy="465138"/>
          </a:xfrm>
          <a:prstGeom prst="rect">
            <a:avLst/>
          </a:prstGeom>
        </p:spPr>
        <p:txBody>
          <a:bodyPr vert="horz" lIns="91422" tIns="45710" rIns="91422" bIns="45710" rtlCol="0"/>
          <a:lstStyle>
            <a:lvl1pPr algn="r">
              <a:defRPr sz="1200"/>
            </a:lvl1pPr>
          </a:lstStyle>
          <a:p>
            <a:fld id="{B1F11C45-07AA-4863-9311-11435DED8254}" type="datetimeFigureOut">
              <a:rPr lang="en-US" smtClean="0"/>
              <a:t>3/15/2023</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1422" tIns="45710" rIns="91422" bIns="45710" rtlCol="0" anchor="ctr"/>
          <a:lstStyle/>
          <a:p>
            <a:endParaRPr lang="en-US"/>
          </a:p>
        </p:txBody>
      </p:sp>
      <p:sp>
        <p:nvSpPr>
          <p:cNvPr id="5" name="Notes Placeholder 4"/>
          <p:cNvSpPr>
            <a:spLocks noGrp="1"/>
          </p:cNvSpPr>
          <p:nvPr>
            <p:ph type="body" sz="quarter" idx="3"/>
          </p:nvPr>
        </p:nvSpPr>
        <p:spPr>
          <a:xfrm>
            <a:off x="688805" y="4416426"/>
            <a:ext cx="5504204" cy="4183063"/>
          </a:xfrm>
          <a:prstGeom prst="rect">
            <a:avLst/>
          </a:prstGeom>
        </p:spPr>
        <p:txBody>
          <a:bodyPr vert="horz" lIns="91422" tIns="45710" rIns="91422" bIns="4571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829675"/>
            <a:ext cx="2982742" cy="465138"/>
          </a:xfrm>
          <a:prstGeom prst="rect">
            <a:avLst/>
          </a:prstGeom>
        </p:spPr>
        <p:txBody>
          <a:bodyPr vert="horz" lIns="91422" tIns="45710" rIns="91422" bIns="45710" rtlCol="0" anchor="b"/>
          <a:lstStyle>
            <a:lvl1pPr algn="l">
              <a:defRPr sz="1200"/>
            </a:lvl1pPr>
          </a:lstStyle>
          <a:p>
            <a:endParaRPr lang="en-US"/>
          </a:p>
        </p:txBody>
      </p:sp>
      <p:sp>
        <p:nvSpPr>
          <p:cNvPr id="7" name="Slide Number Placeholder 6"/>
          <p:cNvSpPr>
            <a:spLocks noGrp="1"/>
          </p:cNvSpPr>
          <p:nvPr>
            <p:ph type="sldNum" sz="quarter" idx="5"/>
          </p:nvPr>
        </p:nvSpPr>
        <p:spPr>
          <a:xfrm>
            <a:off x="3897513" y="8829675"/>
            <a:ext cx="2982742" cy="465138"/>
          </a:xfrm>
          <a:prstGeom prst="rect">
            <a:avLst/>
          </a:prstGeom>
        </p:spPr>
        <p:txBody>
          <a:bodyPr vert="horz" lIns="91422" tIns="45710" rIns="91422" bIns="45710" rtlCol="0" anchor="b"/>
          <a:lstStyle>
            <a:lvl1pPr algn="r">
              <a:defRPr sz="1200"/>
            </a:lvl1pPr>
          </a:lstStyle>
          <a:p>
            <a:fld id="{AAD6EDD1-D340-4B27-AF0C-3DE7DF8AA5D0}" type="slidenum">
              <a:rPr lang="en-US" smtClean="0"/>
              <a:t>‹#›</a:t>
            </a:fld>
            <a:endParaRPr lang="en-US"/>
          </a:p>
        </p:txBody>
      </p:sp>
    </p:spTree>
    <p:extLst>
      <p:ext uri="{BB962C8B-B14F-4D97-AF65-F5344CB8AC3E}">
        <p14:creationId xmlns:p14="http://schemas.microsoft.com/office/powerpoint/2010/main" val="3725362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D8B3077E-FC7E-4A40-BD75-66EF2E40304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9DD9139A-C593-4C50-8D2F-7755F0C9CD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46BB91C0-AE0C-4252-99FE-03E2ED33E35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BB00005B-255D-4C8F-8A33-2F5017D4ECD5}"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6FCD8F-7F06-40A8-AAFC-E3005739E447}" type="slidenum">
              <a:rPr lang="en-US" smtClean="0"/>
              <a:t>22</a:t>
            </a:fld>
            <a:endParaRPr lang="en-US"/>
          </a:p>
        </p:txBody>
      </p:sp>
    </p:spTree>
    <p:extLst>
      <p:ext uri="{BB962C8B-B14F-4D97-AF65-F5344CB8AC3E}">
        <p14:creationId xmlns:p14="http://schemas.microsoft.com/office/powerpoint/2010/main" val="425167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6FCD8F-7F06-40A8-AAFC-E3005739E447}" type="slidenum">
              <a:rPr lang="en-US" smtClean="0"/>
              <a:t>23</a:t>
            </a:fld>
            <a:endParaRPr lang="en-US"/>
          </a:p>
        </p:txBody>
      </p:sp>
    </p:spTree>
    <p:extLst>
      <p:ext uri="{BB962C8B-B14F-4D97-AF65-F5344CB8AC3E}">
        <p14:creationId xmlns:p14="http://schemas.microsoft.com/office/powerpoint/2010/main" val="1851800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CAC017-613D-4020-8E9B-235ECD497315}" type="slidenum">
              <a:rPr lang="en-US" smtClean="0"/>
              <a:t>31</a:t>
            </a:fld>
            <a:endParaRPr lang="en-US"/>
          </a:p>
        </p:txBody>
      </p:sp>
    </p:spTree>
    <p:extLst>
      <p:ext uri="{BB962C8B-B14F-4D97-AF65-F5344CB8AC3E}">
        <p14:creationId xmlns:p14="http://schemas.microsoft.com/office/powerpoint/2010/main" val="1034110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D8B3077E-FC7E-4A40-BD75-66EF2E40304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9DD9139A-C593-4C50-8D2F-7755F0C9CD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46BB91C0-AE0C-4252-99FE-03E2ED33E35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BB00005B-255D-4C8F-8A33-2F5017D4ECD5}" type="slidenum">
              <a:rPr lang="en-US" altLang="en-US"/>
              <a:pPr/>
              <a:t>7</a:t>
            </a:fld>
            <a:endParaRPr lang="en-US" altLang="en-US"/>
          </a:p>
        </p:txBody>
      </p:sp>
    </p:spTree>
    <p:extLst>
      <p:ext uri="{BB962C8B-B14F-4D97-AF65-F5344CB8AC3E}">
        <p14:creationId xmlns:p14="http://schemas.microsoft.com/office/powerpoint/2010/main" val="28026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6FCD8F-7F06-40A8-AAFC-E3005739E447}" type="slidenum">
              <a:rPr lang="en-US" smtClean="0"/>
              <a:t>15</a:t>
            </a:fld>
            <a:endParaRPr lang="en-US"/>
          </a:p>
        </p:txBody>
      </p:sp>
    </p:spTree>
    <p:extLst>
      <p:ext uri="{BB962C8B-B14F-4D97-AF65-F5344CB8AC3E}">
        <p14:creationId xmlns:p14="http://schemas.microsoft.com/office/powerpoint/2010/main" val="1774367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6FCD8F-7F06-40A8-AAFC-E3005739E447}" type="slidenum">
              <a:rPr lang="en-US" smtClean="0"/>
              <a:t>16</a:t>
            </a:fld>
            <a:endParaRPr lang="en-US"/>
          </a:p>
        </p:txBody>
      </p:sp>
    </p:spTree>
    <p:extLst>
      <p:ext uri="{BB962C8B-B14F-4D97-AF65-F5344CB8AC3E}">
        <p14:creationId xmlns:p14="http://schemas.microsoft.com/office/powerpoint/2010/main" val="834259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Special Education and CTE staff are not included in any the staff FTEs for Section 1.</a:t>
            </a:r>
          </a:p>
        </p:txBody>
      </p:sp>
      <p:sp>
        <p:nvSpPr>
          <p:cNvPr id="4" name="Slide Number Placeholder 3"/>
          <p:cNvSpPr>
            <a:spLocks noGrp="1"/>
          </p:cNvSpPr>
          <p:nvPr>
            <p:ph type="sldNum" sz="quarter" idx="5"/>
          </p:nvPr>
        </p:nvSpPr>
        <p:spPr/>
        <p:txBody>
          <a:bodyPr/>
          <a:lstStyle/>
          <a:p>
            <a:fld id="{B06FCD8F-7F06-40A8-AAFC-E3005739E447}" type="slidenum">
              <a:rPr lang="en-US" smtClean="0"/>
              <a:t>17</a:t>
            </a:fld>
            <a:endParaRPr lang="en-US"/>
          </a:p>
        </p:txBody>
      </p:sp>
    </p:spTree>
    <p:extLst>
      <p:ext uri="{BB962C8B-B14F-4D97-AF65-F5344CB8AC3E}">
        <p14:creationId xmlns:p14="http://schemas.microsoft.com/office/powerpoint/2010/main" val="1390223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6FCD8F-7F06-40A8-AAFC-E3005739E447}" type="slidenum">
              <a:rPr lang="en-US" smtClean="0"/>
              <a:t>18</a:t>
            </a:fld>
            <a:endParaRPr lang="en-US"/>
          </a:p>
        </p:txBody>
      </p:sp>
    </p:spTree>
    <p:extLst>
      <p:ext uri="{BB962C8B-B14F-4D97-AF65-F5344CB8AC3E}">
        <p14:creationId xmlns:p14="http://schemas.microsoft.com/office/powerpoint/2010/main" val="2740587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6FCD8F-7F06-40A8-AAFC-E3005739E447}" type="slidenum">
              <a:rPr lang="en-US" smtClean="0"/>
              <a:t>19</a:t>
            </a:fld>
            <a:endParaRPr lang="en-US"/>
          </a:p>
        </p:txBody>
      </p:sp>
    </p:spTree>
    <p:extLst>
      <p:ext uri="{BB962C8B-B14F-4D97-AF65-F5344CB8AC3E}">
        <p14:creationId xmlns:p14="http://schemas.microsoft.com/office/powerpoint/2010/main" val="3795833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6FCD8F-7F06-40A8-AAFC-E3005739E447}" type="slidenum">
              <a:rPr lang="en-US" smtClean="0"/>
              <a:t>20</a:t>
            </a:fld>
            <a:endParaRPr lang="en-US"/>
          </a:p>
        </p:txBody>
      </p:sp>
    </p:spTree>
    <p:extLst>
      <p:ext uri="{BB962C8B-B14F-4D97-AF65-F5344CB8AC3E}">
        <p14:creationId xmlns:p14="http://schemas.microsoft.com/office/powerpoint/2010/main" val="2533530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6FCD8F-7F06-40A8-AAFC-E3005739E447}" type="slidenum">
              <a:rPr lang="en-US" smtClean="0"/>
              <a:t>21</a:t>
            </a:fld>
            <a:endParaRPr lang="en-US"/>
          </a:p>
        </p:txBody>
      </p:sp>
    </p:spTree>
    <p:extLst>
      <p:ext uri="{BB962C8B-B14F-4D97-AF65-F5344CB8AC3E}">
        <p14:creationId xmlns:p14="http://schemas.microsoft.com/office/powerpoint/2010/main" val="24142796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600200"/>
            <a:ext cx="7772400" cy="1470025"/>
          </a:xfrm>
        </p:spPr>
        <p:txBody>
          <a:bodyPr/>
          <a:lstStyle>
            <a:lvl1pPr algn="ctr">
              <a:defRPr sz="3200"/>
            </a:lvl1pPr>
          </a:lstStyle>
          <a:p>
            <a:pPr lvl="0"/>
            <a:r>
              <a:rPr lang="en-US" altLang="en-US" noProof="0"/>
              <a:t>Click to edit Master title style</a:t>
            </a:r>
          </a:p>
        </p:txBody>
      </p:sp>
      <p:sp>
        <p:nvSpPr>
          <p:cNvPr id="3075" name="Rectangle 3"/>
          <p:cNvSpPr>
            <a:spLocks noGrp="1" noChangeArrowheads="1"/>
          </p:cNvSpPr>
          <p:nvPr>
            <p:ph type="subTitle" idx="1"/>
          </p:nvPr>
        </p:nvSpPr>
        <p:spPr>
          <a:xfrm>
            <a:off x="1371600" y="4572000"/>
            <a:ext cx="6400800" cy="1447800"/>
          </a:xfrm>
        </p:spPr>
        <p:txBody>
          <a:bodyPr/>
          <a:lstStyle>
            <a:lvl1pPr marL="0" indent="0" algn="ctr">
              <a:buFontTx/>
              <a:buNone/>
              <a:defRPr sz="2000">
                <a:solidFill>
                  <a:srgbClr val="735627"/>
                </a:solidFill>
              </a:defRPr>
            </a:lvl1pPr>
          </a:lstStyle>
          <a:p>
            <a:pPr lvl="0"/>
            <a:r>
              <a:rPr lang="en-US" altLang="en-US" noProof="0"/>
              <a:t>Click to edit Master subtitle style</a:t>
            </a:r>
          </a:p>
        </p:txBody>
      </p:sp>
      <p:sp>
        <p:nvSpPr>
          <p:cNvPr id="4" name="Rectangle 4"/>
          <p:cNvSpPr>
            <a:spLocks noGrp="1" noChangeArrowheads="1"/>
          </p:cNvSpPr>
          <p:nvPr>
            <p:ph type="dt" sz="half" idx="10"/>
          </p:nvPr>
        </p:nvSpPr>
        <p:spPr bwMode="auto">
          <a:xfrm>
            <a:off x="457200" y="6245225"/>
            <a:ext cx="21336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1" smtClean="0">
                <a:latin typeface="Arial"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smtClean="0">
                <a:solidFill>
                  <a:schemeClr val="tx1"/>
                </a:solidFill>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solidFill>
                  <a:schemeClr val="tx1"/>
                </a:solidFill>
              </a:defRPr>
            </a:lvl1pPr>
          </a:lstStyle>
          <a:p>
            <a:fld id="{C79CEF63-A700-496E-81CA-D199CBCC1648}" type="slidenum">
              <a:rPr lang="en-US" altLang="en-US"/>
              <a:pPr/>
              <a:t>‹#›</a:t>
            </a:fld>
            <a:endParaRPr lang="en-US" altLang="en-US"/>
          </a:p>
        </p:txBody>
      </p:sp>
    </p:spTree>
    <p:extLst>
      <p:ext uri="{BB962C8B-B14F-4D97-AF65-F5344CB8AC3E}">
        <p14:creationId xmlns:p14="http://schemas.microsoft.com/office/powerpoint/2010/main" val="1198527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fld id="{4C56EE40-4AA3-4A06-B247-CB947E7D0118}" type="slidenum">
              <a:rPr lang="en-US" altLang="en-US"/>
              <a:pPr/>
              <a:t>‹#›</a:t>
            </a:fld>
            <a:endParaRPr lang="en-US" altLang="en-US"/>
          </a:p>
        </p:txBody>
      </p:sp>
    </p:spTree>
    <p:extLst>
      <p:ext uri="{BB962C8B-B14F-4D97-AF65-F5344CB8AC3E}">
        <p14:creationId xmlns:p14="http://schemas.microsoft.com/office/powerpoint/2010/main" val="1631775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715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fld id="{6A094B64-C10D-4B83-916C-1BA8E5A415D1}" type="slidenum">
              <a:rPr lang="en-US" altLang="en-US"/>
              <a:pPr/>
              <a:t>‹#›</a:t>
            </a:fld>
            <a:endParaRPr lang="en-US" altLang="en-US"/>
          </a:p>
        </p:txBody>
      </p:sp>
    </p:spTree>
    <p:extLst>
      <p:ext uri="{BB962C8B-B14F-4D97-AF65-F5344CB8AC3E}">
        <p14:creationId xmlns:p14="http://schemas.microsoft.com/office/powerpoint/2010/main" val="1840814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fld id="{FB0FDD27-9D0B-4719-AF55-AD9E97239A4F}" type="slidenum">
              <a:rPr lang="en-US" altLang="en-US"/>
              <a:pPr/>
              <a:t>‹#›</a:t>
            </a:fld>
            <a:endParaRPr lang="en-US" altLang="en-US"/>
          </a:p>
        </p:txBody>
      </p:sp>
    </p:spTree>
    <p:extLst>
      <p:ext uri="{BB962C8B-B14F-4D97-AF65-F5344CB8AC3E}">
        <p14:creationId xmlns:p14="http://schemas.microsoft.com/office/powerpoint/2010/main" val="2415879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fld id="{5549B7A5-7CA8-46BE-A261-14E651C14F5F}" type="slidenum">
              <a:rPr lang="en-US" altLang="en-US"/>
              <a:pPr/>
              <a:t>‹#›</a:t>
            </a:fld>
            <a:endParaRPr lang="en-US" altLang="en-US"/>
          </a:p>
        </p:txBody>
      </p:sp>
    </p:spTree>
    <p:extLst>
      <p:ext uri="{BB962C8B-B14F-4D97-AF65-F5344CB8AC3E}">
        <p14:creationId xmlns:p14="http://schemas.microsoft.com/office/powerpoint/2010/main" val="1956859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1"/>
          </p:nvPr>
        </p:nvSpPr>
        <p:spPr>
          <a:ln/>
        </p:spPr>
        <p:txBody>
          <a:bodyPr/>
          <a:lstStyle>
            <a:lvl1pPr>
              <a:defRPr/>
            </a:lvl1pPr>
          </a:lstStyle>
          <a:p>
            <a:fld id="{68C08D49-D1F1-406A-8E54-4952314E8CD6}" type="slidenum">
              <a:rPr lang="en-US" altLang="en-US"/>
              <a:pPr/>
              <a:t>‹#›</a:t>
            </a:fld>
            <a:endParaRPr lang="en-US" altLang="en-US"/>
          </a:p>
        </p:txBody>
      </p:sp>
    </p:spTree>
    <p:extLst>
      <p:ext uri="{BB962C8B-B14F-4D97-AF65-F5344CB8AC3E}">
        <p14:creationId xmlns:p14="http://schemas.microsoft.com/office/powerpoint/2010/main" val="2904947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1"/>
          </p:nvPr>
        </p:nvSpPr>
        <p:spPr>
          <a:ln/>
        </p:spPr>
        <p:txBody>
          <a:bodyPr/>
          <a:lstStyle>
            <a:lvl1pPr>
              <a:defRPr/>
            </a:lvl1pPr>
          </a:lstStyle>
          <a:p>
            <a:fld id="{7DD6233F-74A2-418E-BF80-8501F1176F00}" type="slidenum">
              <a:rPr lang="en-US" altLang="en-US"/>
              <a:pPr/>
              <a:t>‹#›</a:t>
            </a:fld>
            <a:endParaRPr lang="en-US" altLang="en-US"/>
          </a:p>
        </p:txBody>
      </p:sp>
    </p:spTree>
    <p:extLst>
      <p:ext uri="{BB962C8B-B14F-4D97-AF65-F5344CB8AC3E}">
        <p14:creationId xmlns:p14="http://schemas.microsoft.com/office/powerpoint/2010/main" val="551468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1"/>
          </p:nvPr>
        </p:nvSpPr>
        <p:spPr>
          <a:ln/>
        </p:spPr>
        <p:txBody>
          <a:bodyPr/>
          <a:lstStyle>
            <a:lvl1pPr>
              <a:defRPr/>
            </a:lvl1pPr>
          </a:lstStyle>
          <a:p>
            <a:fld id="{FF3569B1-C93A-49C4-A60F-65610F01D537}" type="slidenum">
              <a:rPr lang="en-US" altLang="en-US"/>
              <a:pPr/>
              <a:t>‹#›</a:t>
            </a:fld>
            <a:endParaRPr lang="en-US" altLang="en-US"/>
          </a:p>
        </p:txBody>
      </p:sp>
    </p:spTree>
    <p:extLst>
      <p:ext uri="{BB962C8B-B14F-4D97-AF65-F5344CB8AC3E}">
        <p14:creationId xmlns:p14="http://schemas.microsoft.com/office/powerpoint/2010/main" val="2720037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6"/>
          <p:cNvSpPr>
            <a:spLocks noGrp="1" noChangeArrowheads="1"/>
          </p:cNvSpPr>
          <p:nvPr>
            <p:ph type="sldNum" sz="quarter" idx="11"/>
          </p:nvPr>
        </p:nvSpPr>
        <p:spPr>
          <a:ln/>
        </p:spPr>
        <p:txBody>
          <a:bodyPr/>
          <a:lstStyle>
            <a:lvl1pPr>
              <a:defRPr/>
            </a:lvl1pPr>
          </a:lstStyle>
          <a:p>
            <a:fld id="{F84EA037-54F5-4A68-8CB9-A887B95E71E6}" type="slidenum">
              <a:rPr lang="en-US" altLang="en-US"/>
              <a:pPr/>
              <a:t>‹#›</a:t>
            </a:fld>
            <a:endParaRPr lang="en-US" altLang="en-US"/>
          </a:p>
        </p:txBody>
      </p:sp>
    </p:spTree>
    <p:extLst>
      <p:ext uri="{BB962C8B-B14F-4D97-AF65-F5344CB8AC3E}">
        <p14:creationId xmlns:p14="http://schemas.microsoft.com/office/powerpoint/2010/main" val="475167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1"/>
          </p:nvPr>
        </p:nvSpPr>
        <p:spPr>
          <a:ln/>
        </p:spPr>
        <p:txBody>
          <a:bodyPr/>
          <a:lstStyle>
            <a:lvl1pPr>
              <a:defRPr/>
            </a:lvl1pPr>
          </a:lstStyle>
          <a:p>
            <a:fld id="{5DA23AE3-383F-4008-873B-DE0B952DFA60}" type="slidenum">
              <a:rPr lang="en-US" altLang="en-US"/>
              <a:pPr/>
              <a:t>‹#›</a:t>
            </a:fld>
            <a:endParaRPr lang="en-US" altLang="en-US"/>
          </a:p>
        </p:txBody>
      </p:sp>
    </p:spTree>
    <p:extLst>
      <p:ext uri="{BB962C8B-B14F-4D97-AF65-F5344CB8AC3E}">
        <p14:creationId xmlns:p14="http://schemas.microsoft.com/office/powerpoint/2010/main" val="3758016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1"/>
          </p:nvPr>
        </p:nvSpPr>
        <p:spPr>
          <a:ln/>
        </p:spPr>
        <p:txBody>
          <a:bodyPr/>
          <a:lstStyle>
            <a:lvl1pPr>
              <a:defRPr/>
            </a:lvl1pPr>
          </a:lstStyle>
          <a:p>
            <a:fld id="{D9D579D9-CEFB-43BE-B419-C585328F0F18}" type="slidenum">
              <a:rPr lang="en-US" altLang="en-US"/>
              <a:pPr/>
              <a:t>‹#›</a:t>
            </a:fld>
            <a:endParaRPr lang="en-US" altLang="en-US"/>
          </a:p>
        </p:txBody>
      </p:sp>
    </p:spTree>
    <p:extLst>
      <p:ext uri="{BB962C8B-B14F-4D97-AF65-F5344CB8AC3E}">
        <p14:creationId xmlns:p14="http://schemas.microsoft.com/office/powerpoint/2010/main" val="2930047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524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524000"/>
            <a:ext cx="8229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b="1" smtClean="0">
                <a:solidFill>
                  <a:schemeClr val="bg1"/>
                </a:solidFill>
                <a:latin typeface="Arial"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7620000" y="6245225"/>
            <a:ext cx="1066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chemeClr val="bg1"/>
                </a:solidFill>
              </a:defRPr>
            </a:lvl1pPr>
          </a:lstStyle>
          <a:p>
            <a:fld id="{7BB41E22-D0F9-4F00-9B06-98C6BA16D7C1}" type="slidenum">
              <a:rPr lang="en-US" altLang="en-US"/>
              <a:pPr/>
              <a:t>‹#›</a:t>
            </a:fld>
            <a:endParaRPr lang="en-US" altLang="en-US"/>
          </a:p>
        </p:txBody>
      </p:sp>
    </p:spTree>
    <p:extLst>
      <p:ext uri="{BB962C8B-B14F-4D97-AF65-F5344CB8AC3E}">
        <p14:creationId xmlns:p14="http://schemas.microsoft.com/office/powerpoint/2010/main" val="31716276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2800" b="1">
          <a:solidFill>
            <a:schemeClr val="bg1"/>
          </a:solidFill>
          <a:latin typeface="Century Gothic" pitchFamily="34" charset="0"/>
        </a:defRPr>
      </a:lvl2pPr>
      <a:lvl3pPr algn="l" rtl="0" eaLnBrk="1" fontAlgn="base" hangingPunct="1">
        <a:spcBef>
          <a:spcPct val="0"/>
        </a:spcBef>
        <a:spcAft>
          <a:spcPct val="0"/>
        </a:spcAft>
        <a:defRPr sz="2800" b="1">
          <a:solidFill>
            <a:schemeClr val="bg1"/>
          </a:solidFill>
          <a:latin typeface="Century Gothic" pitchFamily="34" charset="0"/>
        </a:defRPr>
      </a:lvl3pPr>
      <a:lvl4pPr algn="l" rtl="0" eaLnBrk="1" fontAlgn="base" hangingPunct="1">
        <a:spcBef>
          <a:spcPct val="0"/>
        </a:spcBef>
        <a:spcAft>
          <a:spcPct val="0"/>
        </a:spcAft>
        <a:defRPr sz="2800" b="1">
          <a:solidFill>
            <a:schemeClr val="bg1"/>
          </a:solidFill>
          <a:latin typeface="Century Gothic" pitchFamily="34" charset="0"/>
        </a:defRPr>
      </a:lvl4pPr>
      <a:lvl5pPr algn="l" rtl="0" eaLnBrk="1" fontAlgn="base" hangingPunct="1">
        <a:spcBef>
          <a:spcPct val="0"/>
        </a:spcBef>
        <a:spcAft>
          <a:spcPct val="0"/>
        </a:spcAft>
        <a:defRPr sz="2800" b="1">
          <a:solidFill>
            <a:schemeClr val="bg1"/>
          </a:solidFill>
          <a:latin typeface="Century Gothic" pitchFamily="34" charset="0"/>
        </a:defRPr>
      </a:lvl5pPr>
      <a:lvl6pPr marL="457200" algn="l" rtl="0" eaLnBrk="1" fontAlgn="base" hangingPunct="1">
        <a:spcBef>
          <a:spcPct val="0"/>
        </a:spcBef>
        <a:spcAft>
          <a:spcPct val="0"/>
        </a:spcAft>
        <a:defRPr sz="2800" b="1">
          <a:solidFill>
            <a:schemeClr val="bg1"/>
          </a:solidFill>
          <a:latin typeface="Century Gothic" pitchFamily="34" charset="0"/>
        </a:defRPr>
      </a:lvl6pPr>
      <a:lvl7pPr marL="914400" algn="l" rtl="0" eaLnBrk="1" fontAlgn="base" hangingPunct="1">
        <a:spcBef>
          <a:spcPct val="0"/>
        </a:spcBef>
        <a:spcAft>
          <a:spcPct val="0"/>
        </a:spcAft>
        <a:defRPr sz="2800" b="1">
          <a:solidFill>
            <a:schemeClr val="bg1"/>
          </a:solidFill>
          <a:latin typeface="Century Gothic" pitchFamily="34" charset="0"/>
        </a:defRPr>
      </a:lvl7pPr>
      <a:lvl8pPr marL="1371600" algn="l" rtl="0" eaLnBrk="1" fontAlgn="base" hangingPunct="1">
        <a:spcBef>
          <a:spcPct val="0"/>
        </a:spcBef>
        <a:spcAft>
          <a:spcPct val="0"/>
        </a:spcAft>
        <a:defRPr sz="2800" b="1">
          <a:solidFill>
            <a:schemeClr val="bg1"/>
          </a:solidFill>
          <a:latin typeface="Century Gothic" pitchFamily="34" charset="0"/>
        </a:defRPr>
      </a:lvl8pPr>
      <a:lvl9pPr marL="1828800" algn="l" rtl="0" eaLnBrk="1" fontAlgn="base" hangingPunct="1">
        <a:spcBef>
          <a:spcPct val="0"/>
        </a:spcBef>
        <a:spcAft>
          <a:spcPct val="0"/>
        </a:spcAft>
        <a:defRPr sz="2800" b="1">
          <a:solidFill>
            <a:schemeClr val="bg1"/>
          </a:solidFill>
          <a:latin typeface="Century Gothic" pitchFamily="34" charset="0"/>
        </a:defRPr>
      </a:lvl9pPr>
    </p:titleStyle>
    <p:bodyStyle>
      <a:lvl1pPr marL="342900" indent="-342900" algn="l" rtl="0" eaLnBrk="1" fontAlgn="base" hangingPunct="1">
        <a:spcBef>
          <a:spcPct val="20000"/>
        </a:spcBef>
        <a:spcAft>
          <a:spcPct val="0"/>
        </a:spcAft>
        <a:buChar char="•"/>
        <a:defRPr sz="2400">
          <a:solidFill>
            <a:srgbClr val="274F73"/>
          </a:solidFill>
          <a:latin typeface="+mn-lt"/>
          <a:ea typeface="+mn-ea"/>
          <a:cs typeface="+mn-cs"/>
        </a:defRPr>
      </a:lvl1pPr>
      <a:lvl2pPr marL="742950" indent="-285750" algn="l" rtl="0" eaLnBrk="1" fontAlgn="base" hangingPunct="1">
        <a:spcBef>
          <a:spcPct val="20000"/>
        </a:spcBef>
        <a:spcAft>
          <a:spcPct val="0"/>
        </a:spcAft>
        <a:buChar char="–"/>
        <a:defRPr sz="2400">
          <a:solidFill>
            <a:srgbClr val="735627"/>
          </a:solidFill>
          <a:latin typeface="+mn-lt"/>
        </a:defRPr>
      </a:lvl2pPr>
      <a:lvl3pPr marL="1143000" indent="-228600" algn="l" rtl="0" eaLnBrk="1" fontAlgn="base" hangingPunct="1">
        <a:spcBef>
          <a:spcPct val="20000"/>
        </a:spcBef>
        <a:spcAft>
          <a:spcPct val="0"/>
        </a:spcAft>
        <a:buChar char="•"/>
        <a:defRPr sz="2400">
          <a:solidFill>
            <a:srgbClr val="2B5880"/>
          </a:solidFill>
          <a:latin typeface="+mn-lt"/>
        </a:defRPr>
      </a:lvl3pPr>
      <a:lvl4pPr marL="1600200" indent="-228600" algn="l" rtl="0" eaLnBrk="1" fontAlgn="base" hangingPunct="1">
        <a:spcBef>
          <a:spcPct val="20000"/>
        </a:spcBef>
        <a:spcAft>
          <a:spcPct val="0"/>
        </a:spcAft>
        <a:buChar char="–"/>
        <a:defRPr sz="2000">
          <a:solidFill>
            <a:srgbClr val="2B5880"/>
          </a:solidFill>
          <a:latin typeface="+mn-lt"/>
        </a:defRPr>
      </a:lvl4pPr>
      <a:lvl5pPr marL="2057400" indent="-228600" algn="l" rtl="0" eaLnBrk="1" fontAlgn="base" hangingPunct="1">
        <a:spcBef>
          <a:spcPct val="20000"/>
        </a:spcBef>
        <a:spcAft>
          <a:spcPct val="0"/>
        </a:spcAft>
        <a:buChar char="»"/>
        <a:defRPr sz="2000">
          <a:solidFill>
            <a:srgbClr val="2B5880"/>
          </a:solidFill>
          <a:latin typeface="+mn-lt"/>
        </a:defRPr>
      </a:lvl5pPr>
      <a:lvl6pPr marL="2514600" indent="-228600" algn="l" rtl="0" eaLnBrk="1" fontAlgn="base" hangingPunct="1">
        <a:spcBef>
          <a:spcPct val="20000"/>
        </a:spcBef>
        <a:spcAft>
          <a:spcPct val="0"/>
        </a:spcAft>
        <a:buChar char="»"/>
        <a:defRPr sz="2000">
          <a:solidFill>
            <a:srgbClr val="2B5880"/>
          </a:solidFill>
          <a:latin typeface="+mn-lt"/>
        </a:defRPr>
      </a:lvl6pPr>
      <a:lvl7pPr marL="2971800" indent="-228600" algn="l" rtl="0" eaLnBrk="1" fontAlgn="base" hangingPunct="1">
        <a:spcBef>
          <a:spcPct val="20000"/>
        </a:spcBef>
        <a:spcAft>
          <a:spcPct val="0"/>
        </a:spcAft>
        <a:buChar char="»"/>
        <a:defRPr sz="2000">
          <a:solidFill>
            <a:srgbClr val="2B5880"/>
          </a:solidFill>
          <a:latin typeface="+mn-lt"/>
        </a:defRPr>
      </a:lvl7pPr>
      <a:lvl8pPr marL="3429000" indent="-228600" algn="l" rtl="0" eaLnBrk="1" fontAlgn="base" hangingPunct="1">
        <a:spcBef>
          <a:spcPct val="20000"/>
        </a:spcBef>
        <a:spcAft>
          <a:spcPct val="0"/>
        </a:spcAft>
        <a:buChar char="»"/>
        <a:defRPr sz="2000">
          <a:solidFill>
            <a:srgbClr val="2B5880"/>
          </a:solidFill>
          <a:latin typeface="+mn-lt"/>
        </a:defRPr>
      </a:lvl8pPr>
      <a:lvl9pPr marL="3886200" indent="-228600" algn="l" rtl="0" eaLnBrk="1" fontAlgn="base" hangingPunct="1">
        <a:spcBef>
          <a:spcPct val="20000"/>
        </a:spcBef>
        <a:spcAft>
          <a:spcPct val="0"/>
        </a:spcAft>
        <a:buChar char="»"/>
        <a:defRPr sz="2000">
          <a:solidFill>
            <a:srgbClr val="2B588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maine.gov/doe/data-reporting/collection/helpdesk/resources/synergy_instruction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neo.maine.gov/DOE/NEO/Dashboard/Home/Index/"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neo.maine.gov/DOE/NEO/Dashboard/Home/Index/"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hyperlink" Target="https://neo.maine.gov/DOE/NEO/eps/public/ed279.aspx" TargetMode="Externa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8" Type="http://schemas.openxmlformats.org/officeDocument/2006/relationships/hyperlink" Target="https://www.maine.gov/doe/sites/maine.gov.doe/files/inline-files/FY24_EconomicStatusForm_Template.docx" TargetMode="External"/><Relationship Id="rId3" Type="http://schemas.openxmlformats.org/officeDocument/2006/relationships/hyperlink" Target="https://www.maine.gov/doe/sites/maine.gov.doe/files/inline-files/EPSDataDeadlines_3_0_0.pdf" TargetMode="External"/><Relationship Id="rId7" Type="http://schemas.openxmlformats.org/officeDocument/2006/relationships/hyperlink" Target="https://www.maine.gov/doe/sites/maine.gov.doe/files/inline-files/FY23_EconomicStatusForm_0.docx" TargetMode="External"/><Relationship Id="rId2" Type="http://schemas.openxmlformats.org/officeDocument/2006/relationships/hyperlink" Target="https://www.maine.gov/doe/sites/maine.gov.doe/files/inline-files/EPSDataDeadlines_3_0.pdf" TargetMode="External"/><Relationship Id="rId1" Type="http://schemas.openxmlformats.org/officeDocument/2006/relationships/slideLayout" Target="../slideLayouts/slideLayout2.xml"/><Relationship Id="rId6" Type="http://schemas.openxmlformats.org/officeDocument/2006/relationships/hyperlink" Target="https://www.maine.gov/doe/schools/nutrition/economicallydisadvantaged" TargetMode="External"/><Relationship Id="rId5" Type="http://schemas.openxmlformats.org/officeDocument/2006/relationships/hyperlink" Target="https://www.maine.gov/doe/sites/maine.gov.doe/files/inline-files/EPSMatrixPositionsFY24_web_0.pdf" TargetMode="External"/><Relationship Id="rId4" Type="http://schemas.openxmlformats.org/officeDocument/2006/relationships/hyperlink" Target="https://www.maine.gov/doe/sites/maine.gov.doe/files/inline-files/ReportsThatImpactSubsidy_DueDates_1.docx"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me-mdoe.edupoint.com/Login.aspx" TargetMode="External"/><Relationship Id="rId7" Type="http://schemas.openxmlformats.org/officeDocument/2006/relationships/hyperlink" Target="https://www.maine.gov/doe/funding/reports/mainecareseed" TargetMode="External"/><Relationship Id="rId2" Type="http://schemas.openxmlformats.org/officeDocument/2006/relationships/hyperlink" Target="https://neo.maine.gov/doe/neo/staff" TargetMode="External"/><Relationship Id="rId1" Type="http://schemas.openxmlformats.org/officeDocument/2006/relationships/slideLayout" Target="../slideLayouts/slideLayout2.xml"/><Relationship Id="rId6" Type="http://schemas.openxmlformats.org/officeDocument/2006/relationships/hyperlink" Target="https://neo.maine.gov/doe/neo/transportation" TargetMode="External"/><Relationship Id="rId5" Type="http://schemas.openxmlformats.org/officeDocument/2006/relationships/hyperlink" Target="https://neo.maine.gov/DOE/NEO/Dashboard/Home/Index/" TargetMode="External"/><Relationship Id="rId4" Type="http://schemas.openxmlformats.org/officeDocument/2006/relationships/hyperlink" Target="https://neo.maine.gov/DOE/NEO/studentdata"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mainelegislature.org/legis/bills/getPDF.asp?paper=HP0049&amp;item=1&amp;snum=131" TargetMode="External"/><Relationship Id="rId2" Type="http://schemas.openxmlformats.org/officeDocument/2006/relationships/hyperlink" Target="http://www.mainelegislature.org/legis/bills/getPDF.asp?paper=SP0025&amp;item=1&amp;snum=131" TargetMode="External"/><Relationship Id="rId1" Type="http://schemas.openxmlformats.org/officeDocument/2006/relationships/slideLayout" Target="../slideLayouts/slideLayout2.xml"/><Relationship Id="rId5" Type="http://schemas.openxmlformats.org/officeDocument/2006/relationships/hyperlink" Target="http://www.mainelegislature.org/legis/bills/getPDF.asp?paper=SP0381&amp;item=1&amp;snum=131" TargetMode="External"/><Relationship Id="rId4" Type="http://schemas.openxmlformats.org/officeDocument/2006/relationships/hyperlink" Target="http://www.mainelegislature.org/legis/bills/getPDF.asp?paper=HP0066&amp;item=1&amp;snum=131"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5" Type="http://schemas.openxmlformats.org/officeDocument/2006/relationships/chart" Target="../charts/chart4.xml"/><Relationship Id="rId4" Type="http://schemas.openxmlformats.org/officeDocument/2006/relationships/chart" Target="../charts/char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legislature.maine.gov/committee/#Committe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legislature.maine.gov/LawMakerWeb/summary.asp?ID=28008549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6143E2E-08AB-4FFB-94CD-AD82E23FCFB7}"/>
              </a:ext>
            </a:extLst>
          </p:cNvPr>
          <p:cNvSpPr>
            <a:spLocks noGrp="1" noChangeArrowheads="1"/>
          </p:cNvSpPr>
          <p:nvPr>
            <p:ph type="ctrTitle"/>
          </p:nvPr>
        </p:nvSpPr>
        <p:spPr>
          <a:xfrm>
            <a:off x="762000" y="1752600"/>
            <a:ext cx="7772400" cy="2209800"/>
          </a:xfrm>
        </p:spPr>
        <p:txBody>
          <a:bodyPr/>
          <a:lstStyle/>
          <a:p>
            <a:pPr>
              <a:defRPr/>
            </a:pPr>
            <a:r>
              <a:rPr lang="en-US" altLang="en-US" sz="4000"/>
              <a:t>Maine ASBO Updates</a:t>
            </a:r>
            <a:br>
              <a:rPr lang="en-US" altLang="en-US" sz="4000"/>
            </a:br>
            <a:br>
              <a:rPr lang="en-US" altLang="en-US" sz="4000"/>
            </a:br>
            <a:r>
              <a:rPr lang="en-US" altLang="en-US" sz="2400"/>
              <a:t>March 3, 2023</a:t>
            </a:r>
            <a:br>
              <a:rPr lang="en-US" altLang="en-US" sz="4800"/>
            </a:br>
            <a:endParaRPr lang="en-US" altLang="en-US" sz="2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A4681-4696-BA5A-0201-27E7E7C9F387}"/>
              </a:ext>
            </a:extLst>
          </p:cNvPr>
          <p:cNvSpPr>
            <a:spLocks noGrp="1"/>
          </p:cNvSpPr>
          <p:nvPr>
            <p:ph type="title"/>
          </p:nvPr>
        </p:nvSpPr>
        <p:spPr>
          <a:xfrm>
            <a:off x="685800" y="228600"/>
            <a:ext cx="7772400" cy="570345"/>
          </a:xfrm>
        </p:spPr>
        <p:txBody>
          <a:bodyPr/>
          <a:lstStyle/>
          <a:p>
            <a:r>
              <a:rPr lang="en-US" dirty="0"/>
              <a:t>EPS Goal = Equitable Distribution</a:t>
            </a:r>
          </a:p>
        </p:txBody>
      </p:sp>
      <p:pic>
        <p:nvPicPr>
          <p:cNvPr id="7" name="Picture 7" descr="Picture1.jpg">
            <a:extLst>
              <a:ext uri="{FF2B5EF4-FFF2-40B4-BE49-F238E27FC236}">
                <a16:creationId xmlns:a16="http://schemas.microsoft.com/office/drawing/2014/main" id="{93C06052-8796-A5A1-34C5-3F0C5FE18B85}"/>
              </a:ext>
            </a:extLst>
          </p:cNvPr>
          <p:cNvPicPr>
            <a:picLocks noGrp="1" noChangeAspect="1"/>
          </p:cNvPicPr>
          <p:nvPr>
            <p:ph idx="1"/>
          </p:nvPr>
        </p:nvPicPr>
        <p:blipFill>
          <a:blip r:embed="rId2"/>
          <a:stretch>
            <a:fillRect/>
          </a:stretch>
        </p:blipFill>
        <p:spPr>
          <a:xfrm>
            <a:off x="2601126" y="1371600"/>
            <a:ext cx="3941748" cy="4352123"/>
          </a:xfrm>
        </p:spPr>
      </p:pic>
      <p:sp>
        <p:nvSpPr>
          <p:cNvPr id="3" name="Slide Number Placeholder 2">
            <a:extLst>
              <a:ext uri="{FF2B5EF4-FFF2-40B4-BE49-F238E27FC236}">
                <a16:creationId xmlns:a16="http://schemas.microsoft.com/office/drawing/2014/main" id="{B47ABF6B-6BD2-4F1C-9C5D-6638CA1BA9C9}"/>
              </a:ext>
            </a:extLst>
          </p:cNvPr>
          <p:cNvSpPr>
            <a:spLocks noGrp="1"/>
          </p:cNvSpPr>
          <p:nvPr>
            <p:ph type="sldNum" sz="quarter" idx="11"/>
          </p:nvPr>
        </p:nvSpPr>
        <p:spPr/>
        <p:txBody>
          <a:bodyPr/>
          <a:lstStyle/>
          <a:p>
            <a:fld id="{FB0FDD27-9D0B-4719-AF55-AD9E97239A4F}" type="slidenum">
              <a:rPr lang="en-US" altLang="en-US" smtClean="0"/>
              <a:pPr/>
              <a:t>10</a:t>
            </a:fld>
            <a:endParaRPr lang="en-US" altLang="en-US"/>
          </a:p>
        </p:txBody>
      </p:sp>
    </p:spTree>
    <p:extLst>
      <p:ext uri="{BB962C8B-B14F-4D97-AF65-F5344CB8AC3E}">
        <p14:creationId xmlns:p14="http://schemas.microsoft.com/office/powerpoint/2010/main" val="1045926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B8D11-3A23-4F70-AE51-EB2CD1F15423}"/>
              </a:ext>
            </a:extLst>
          </p:cNvPr>
          <p:cNvSpPr>
            <a:spLocks noGrp="1"/>
          </p:cNvSpPr>
          <p:nvPr>
            <p:ph type="title"/>
          </p:nvPr>
        </p:nvSpPr>
        <p:spPr/>
        <p:txBody>
          <a:bodyPr/>
          <a:lstStyle/>
          <a:p>
            <a:r>
              <a:rPr lang="en-US"/>
              <a:t>Calculation: EPS Formula</a:t>
            </a:r>
          </a:p>
        </p:txBody>
      </p:sp>
      <p:sp>
        <p:nvSpPr>
          <p:cNvPr id="3" name="Content Placeholder 2">
            <a:extLst>
              <a:ext uri="{FF2B5EF4-FFF2-40B4-BE49-F238E27FC236}">
                <a16:creationId xmlns:a16="http://schemas.microsoft.com/office/drawing/2014/main" id="{3F8B87BB-D4F3-4B73-BE52-8F6954D41453}"/>
              </a:ext>
            </a:extLst>
          </p:cNvPr>
          <p:cNvSpPr>
            <a:spLocks noGrp="1"/>
          </p:cNvSpPr>
          <p:nvPr>
            <p:ph idx="1"/>
          </p:nvPr>
        </p:nvSpPr>
        <p:spPr>
          <a:xfrm>
            <a:off x="685800" y="1836485"/>
            <a:ext cx="7772400" cy="4335715"/>
          </a:xfrm>
        </p:spPr>
        <p:txBody>
          <a:bodyPr/>
          <a:lstStyle/>
          <a:p>
            <a:pPr marL="457200" indent="-457200">
              <a:buFont typeface="Arial"/>
              <a:buChar char="•"/>
            </a:pPr>
            <a:r>
              <a:rPr lang="en-US" sz="1800">
                <a:ea typeface="+mn-lt"/>
                <a:cs typeface="+mn-lt"/>
              </a:rPr>
              <a:t>Essential Programs and Services (EPS) is designed to ensure that all schools have the programs and resources that are essential for all students to have an equitable opportunity to achieve Maine’s Learning Results.</a:t>
            </a:r>
            <a:endParaRPr lang="en-US" sz="1800"/>
          </a:p>
          <a:p>
            <a:endParaRPr lang="en-US" sz="1800"/>
          </a:p>
          <a:p>
            <a:pPr marL="457200" indent="-457200">
              <a:buFont typeface="Arial"/>
              <a:buChar char="•"/>
            </a:pPr>
            <a:r>
              <a:rPr lang="en-US" sz="1800">
                <a:ea typeface="+mn-lt"/>
                <a:cs typeface="+mn-lt"/>
              </a:rPr>
              <a:t>The EPS model provides a basis for adequacy and greater equity in the funding of PreK-12 education because it is mostly cost driven instead of expenditure driven.</a:t>
            </a:r>
            <a:endParaRPr lang="en-US" sz="1800"/>
          </a:p>
          <a:p>
            <a:endParaRPr lang="en-US" sz="1800"/>
          </a:p>
          <a:p>
            <a:pPr marL="457200" indent="-457200">
              <a:buFont typeface="Arial"/>
              <a:buChar char="•"/>
            </a:pPr>
            <a:r>
              <a:rPr lang="en-US" sz="1800">
                <a:ea typeface="+mn-lt"/>
                <a:cs typeface="+mn-lt"/>
              </a:rPr>
              <a:t>The model is designed to respond to student needs and is based on years of research and information gleaned from high performing cost-effective school units.</a:t>
            </a:r>
            <a:endParaRPr lang="en-US"/>
          </a:p>
          <a:p>
            <a:endParaRPr lang="en-US" u="sng"/>
          </a:p>
        </p:txBody>
      </p:sp>
      <p:sp>
        <p:nvSpPr>
          <p:cNvPr id="4" name="Slide Number Placeholder 3">
            <a:extLst>
              <a:ext uri="{FF2B5EF4-FFF2-40B4-BE49-F238E27FC236}">
                <a16:creationId xmlns:a16="http://schemas.microsoft.com/office/drawing/2014/main" id="{9C664936-F699-4BCD-AF94-05A26F7F5061}"/>
              </a:ext>
            </a:extLst>
          </p:cNvPr>
          <p:cNvSpPr>
            <a:spLocks noGrp="1"/>
          </p:cNvSpPr>
          <p:nvPr>
            <p:ph type="sldNum" sz="quarter" idx="11"/>
          </p:nvPr>
        </p:nvSpPr>
        <p:spPr/>
        <p:txBody>
          <a:bodyPr/>
          <a:lstStyle/>
          <a:p>
            <a:fld id="{FB0FDD27-9D0B-4719-AF55-AD9E97239A4F}" type="slidenum">
              <a:rPr lang="en-US" altLang="en-US" smtClean="0"/>
              <a:pPr/>
              <a:t>11</a:t>
            </a:fld>
            <a:endParaRPr lang="en-US" altLang="en-US"/>
          </a:p>
        </p:txBody>
      </p:sp>
    </p:spTree>
    <p:extLst>
      <p:ext uri="{BB962C8B-B14F-4D97-AF65-F5344CB8AC3E}">
        <p14:creationId xmlns:p14="http://schemas.microsoft.com/office/powerpoint/2010/main" val="4219373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B8D11-3A23-4F70-AE51-EB2CD1F15423}"/>
              </a:ext>
            </a:extLst>
          </p:cNvPr>
          <p:cNvSpPr>
            <a:spLocks noGrp="1"/>
          </p:cNvSpPr>
          <p:nvPr>
            <p:ph type="title"/>
          </p:nvPr>
        </p:nvSpPr>
        <p:spPr/>
        <p:txBody>
          <a:bodyPr/>
          <a:lstStyle/>
          <a:p>
            <a:r>
              <a:rPr lang="en-US"/>
              <a:t>Calculation: EPS Formula</a:t>
            </a:r>
          </a:p>
        </p:txBody>
      </p:sp>
      <p:sp>
        <p:nvSpPr>
          <p:cNvPr id="3" name="Content Placeholder 2">
            <a:extLst>
              <a:ext uri="{FF2B5EF4-FFF2-40B4-BE49-F238E27FC236}">
                <a16:creationId xmlns:a16="http://schemas.microsoft.com/office/drawing/2014/main" id="{3F8B87BB-D4F3-4B73-BE52-8F6954D41453}"/>
              </a:ext>
            </a:extLst>
          </p:cNvPr>
          <p:cNvSpPr>
            <a:spLocks noGrp="1"/>
          </p:cNvSpPr>
          <p:nvPr>
            <p:ph idx="1"/>
          </p:nvPr>
        </p:nvSpPr>
        <p:spPr/>
        <p:txBody>
          <a:bodyPr/>
          <a:lstStyle/>
          <a:p>
            <a:pPr marL="0" indent="0">
              <a:buNone/>
            </a:pPr>
            <a:r>
              <a:rPr lang="en-US"/>
              <a:t>What EPS is NOT:</a:t>
            </a:r>
          </a:p>
          <a:p>
            <a:endParaRPr lang="en-US"/>
          </a:p>
          <a:p>
            <a:endParaRPr lang="en-US"/>
          </a:p>
          <a:p>
            <a:endParaRPr lang="en-US" u="sng"/>
          </a:p>
          <a:p>
            <a:endParaRPr lang="en-US" u="sng"/>
          </a:p>
        </p:txBody>
      </p:sp>
      <p:pic>
        <p:nvPicPr>
          <p:cNvPr id="12" name="Picture 12">
            <a:extLst>
              <a:ext uri="{FF2B5EF4-FFF2-40B4-BE49-F238E27FC236}">
                <a16:creationId xmlns:a16="http://schemas.microsoft.com/office/drawing/2014/main" id="{8DDA93D0-3081-31F0-4304-B2A91E9F2B7A}"/>
              </a:ext>
            </a:extLst>
          </p:cNvPr>
          <p:cNvPicPr>
            <a:picLocks noChangeAspect="1"/>
          </p:cNvPicPr>
          <p:nvPr/>
        </p:nvPicPr>
        <p:blipFill>
          <a:blip r:embed="rId2"/>
          <a:stretch>
            <a:fillRect/>
          </a:stretch>
        </p:blipFill>
        <p:spPr>
          <a:xfrm>
            <a:off x="896400" y="2121856"/>
            <a:ext cx="7351200" cy="3247911"/>
          </a:xfrm>
          <a:prstGeom prst="rect">
            <a:avLst/>
          </a:prstGeom>
        </p:spPr>
      </p:pic>
      <p:sp>
        <p:nvSpPr>
          <p:cNvPr id="4" name="Slide Number Placeholder 3">
            <a:extLst>
              <a:ext uri="{FF2B5EF4-FFF2-40B4-BE49-F238E27FC236}">
                <a16:creationId xmlns:a16="http://schemas.microsoft.com/office/drawing/2014/main" id="{569CD6D1-889A-4C5F-8951-2DE2E117A3FA}"/>
              </a:ext>
            </a:extLst>
          </p:cNvPr>
          <p:cNvSpPr>
            <a:spLocks noGrp="1"/>
          </p:cNvSpPr>
          <p:nvPr>
            <p:ph type="sldNum" sz="quarter" idx="11"/>
          </p:nvPr>
        </p:nvSpPr>
        <p:spPr/>
        <p:txBody>
          <a:bodyPr/>
          <a:lstStyle/>
          <a:p>
            <a:fld id="{FB0FDD27-9D0B-4719-AF55-AD9E97239A4F}" type="slidenum">
              <a:rPr lang="en-US" altLang="en-US" smtClean="0"/>
              <a:pPr/>
              <a:t>12</a:t>
            </a:fld>
            <a:endParaRPr lang="en-US" altLang="en-US"/>
          </a:p>
        </p:txBody>
      </p:sp>
    </p:spTree>
    <p:extLst>
      <p:ext uri="{BB962C8B-B14F-4D97-AF65-F5344CB8AC3E}">
        <p14:creationId xmlns:p14="http://schemas.microsoft.com/office/powerpoint/2010/main" val="1450379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B8D11-3A23-4F70-AE51-EB2CD1F15423}"/>
              </a:ext>
            </a:extLst>
          </p:cNvPr>
          <p:cNvSpPr>
            <a:spLocks noGrp="1"/>
          </p:cNvSpPr>
          <p:nvPr>
            <p:ph type="title"/>
          </p:nvPr>
        </p:nvSpPr>
        <p:spPr/>
        <p:txBody>
          <a:bodyPr/>
          <a:lstStyle/>
          <a:p>
            <a:r>
              <a:rPr lang="en-US"/>
              <a:t>Calculation: EPS Formula</a:t>
            </a:r>
          </a:p>
        </p:txBody>
      </p:sp>
      <p:sp>
        <p:nvSpPr>
          <p:cNvPr id="3" name="Content Placeholder 2">
            <a:extLst>
              <a:ext uri="{FF2B5EF4-FFF2-40B4-BE49-F238E27FC236}">
                <a16:creationId xmlns:a16="http://schemas.microsoft.com/office/drawing/2014/main" id="{3F8B87BB-D4F3-4B73-BE52-8F6954D41453}"/>
              </a:ext>
            </a:extLst>
          </p:cNvPr>
          <p:cNvSpPr>
            <a:spLocks noGrp="1"/>
          </p:cNvSpPr>
          <p:nvPr>
            <p:ph idx="1"/>
          </p:nvPr>
        </p:nvSpPr>
        <p:spPr>
          <a:xfrm>
            <a:off x="533400" y="1371600"/>
            <a:ext cx="7772400" cy="533400"/>
          </a:xfrm>
        </p:spPr>
        <p:txBody>
          <a:bodyPr/>
          <a:lstStyle/>
          <a:p>
            <a:pPr marL="0" indent="0" algn="ctr">
              <a:buNone/>
            </a:pPr>
            <a:r>
              <a:rPr lang="en-US"/>
              <a:t>How Much Pie Do We Need?</a:t>
            </a:r>
          </a:p>
          <a:p>
            <a:pPr algn="ctr"/>
            <a:endParaRPr lang="en-US" sz="2400"/>
          </a:p>
        </p:txBody>
      </p:sp>
      <p:pic>
        <p:nvPicPr>
          <p:cNvPr id="5" name="Picture 4">
            <a:extLst>
              <a:ext uri="{FF2B5EF4-FFF2-40B4-BE49-F238E27FC236}">
                <a16:creationId xmlns:a16="http://schemas.microsoft.com/office/drawing/2014/main" id="{C70EA3E2-0F33-4EB4-AECA-ACEB1C839511}"/>
              </a:ext>
            </a:extLst>
          </p:cNvPr>
          <p:cNvPicPr>
            <a:picLocks noChangeAspect="1"/>
          </p:cNvPicPr>
          <p:nvPr/>
        </p:nvPicPr>
        <p:blipFill>
          <a:blip r:embed="rId2"/>
          <a:stretch>
            <a:fillRect/>
          </a:stretch>
        </p:blipFill>
        <p:spPr>
          <a:xfrm>
            <a:off x="1745110" y="2057400"/>
            <a:ext cx="5653780" cy="3737645"/>
          </a:xfrm>
          <a:prstGeom prst="rect">
            <a:avLst/>
          </a:prstGeom>
        </p:spPr>
      </p:pic>
      <p:sp>
        <p:nvSpPr>
          <p:cNvPr id="4" name="Slide Number Placeholder 3">
            <a:extLst>
              <a:ext uri="{FF2B5EF4-FFF2-40B4-BE49-F238E27FC236}">
                <a16:creationId xmlns:a16="http://schemas.microsoft.com/office/drawing/2014/main" id="{941FE182-B16A-4137-A2F4-F3DD0262619B}"/>
              </a:ext>
            </a:extLst>
          </p:cNvPr>
          <p:cNvSpPr>
            <a:spLocks noGrp="1"/>
          </p:cNvSpPr>
          <p:nvPr>
            <p:ph type="sldNum" sz="quarter" idx="11"/>
          </p:nvPr>
        </p:nvSpPr>
        <p:spPr/>
        <p:txBody>
          <a:bodyPr/>
          <a:lstStyle/>
          <a:p>
            <a:fld id="{FB0FDD27-9D0B-4719-AF55-AD9E97239A4F}" type="slidenum">
              <a:rPr lang="en-US" altLang="en-US" smtClean="0"/>
              <a:pPr/>
              <a:t>13</a:t>
            </a:fld>
            <a:endParaRPr lang="en-US" altLang="en-US"/>
          </a:p>
        </p:txBody>
      </p:sp>
    </p:spTree>
    <p:extLst>
      <p:ext uri="{BB962C8B-B14F-4D97-AF65-F5344CB8AC3E}">
        <p14:creationId xmlns:p14="http://schemas.microsoft.com/office/powerpoint/2010/main" val="1290824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B8D11-3A23-4F70-AE51-EB2CD1F15423}"/>
              </a:ext>
            </a:extLst>
          </p:cNvPr>
          <p:cNvSpPr>
            <a:spLocks noGrp="1"/>
          </p:cNvSpPr>
          <p:nvPr>
            <p:ph type="title"/>
          </p:nvPr>
        </p:nvSpPr>
        <p:spPr/>
        <p:txBody>
          <a:bodyPr/>
          <a:lstStyle/>
          <a:p>
            <a:r>
              <a:rPr lang="en-US"/>
              <a:t>Calculation: EPS Formula</a:t>
            </a:r>
          </a:p>
        </p:txBody>
      </p:sp>
      <p:sp>
        <p:nvSpPr>
          <p:cNvPr id="3" name="Content Placeholder 2">
            <a:extLst>
              <a:ext uri="{FF2B5EF4-FFF2-40B4-BE49-F238E27FC236}">
                <a16:creationId xmlns:a16="http://schemas.microsoft.com/office/drawing/2014/main" id="{3F8B87BB-D4F3-4B73-BE52-8F6954D41453}"/>
              </a:ext>
            </a:extLst>
          </p:cNvPr>
          <p:cNvSpPr>
            <a:spLocks noGrp="1"/>
          </p:cNvSpPr>
          <p:nvPr>
            <p:ph idx="1"/>
          </p:nvPr>
        </p:nvSpPr>
        <p:spPr>
          <a:xfrm>
            <a:off x="457200" y="1524000"/>
            <a:ext cx="8229600" cy="3581400"/>
          </a:xfrm>
        </p:spPr>
        <p:txBody>
          <a:bodyPr/>
          <a:lstStyle/>
          <a:p>
            <a:pPr marL="0" indent="0">
              <a:buNone/>
            </a:pPr>
            <a:r>
              <a:rPr lang="en-US" sz="2000"/>
              <a:t>Key Operating (</a:t>
            </a:r>
            <a:r>
              <a:rPr lang="en-US" sz="2000" i="1"/>
              <a:t>Cost Driven)</a:t>
            </a:r>
            <a:r>
              <a:rPr lang="en-US" sz="2000"/>
              <a:t> Components:   </a:t>
            </a:r>
            <a:r>
              <a:rPr lang="en-US"/>
              <a:t>  </a:t>
            </a:r>
            <a:endParaRPr lang="en-US" u="sng"/>
          </a:p>
          <a:p>
            <a:pPr marL="457200" indent="-457200">
              <a:buFont typeface="Arial"/>
              <a:buChar char="•"/>
            </a:pPr>
            <a:r>
              <a:rPr lang="en-US" sz="1800"/>
              <a:t>Student Demographics (Pupil counts by SAU &amp; grade level)</a:t>
            </a:r>
          </a:p>
          <a:p>
            <a:pPr marL="457200" indent="-457200">
              <a:buFont typeface="Arial"/>
              <a:buChar char="•"/>
            </a:pPr>
            <a:r>
              <a:rPr lang="en-US" sz="1800"/>
              <a:t>EPS Per Pupil Rate for each Individual SAU (Per pupil amounts are tailored for each unit reflecting costs for actual Staff)</a:t>
            </a:r>
          </a:p>
          <a:p>
            <a:pPr marL="457200" indent="-457200">
              <a:buFont typeface="Arial"/>
              <a:buChar char="•"/>
            </a:pPr>
            <a:r>
              <a:rPr lang="en-US" sz="1800"/>
              <a:t>Weighted Amounts (Additional funding for English (Multilingual) Learners and those identified as Economically Disadvantaged)</a:t>
            </a:r>
          </a:p>
          <a:p>
            <a:pPr marL="457200" indent="-457200">
              <a:buFont typeface="Arial"/>
              <a:buChar char="•"/>
            </a:pPr>
            <a:r>
              <a:rPr lang="en-US" sz="1800"/>
              <a:t>Targeted Amounts (Additional funding for PreK, K-2, Assessments, and Technology Resources)</a:t>
            </a:r>
          </a:p>
          <a:p>
            <a:pPr marL="457200" indent="-457200">
              <a:buFont typeface="Arial"/>
              <a:buChar char="•"/>
            </a:pPr>
            <a:r>
              <a:rPr lang="en-US" sz="1800"/>
              <a:t>Other Adjustments (include additional funding for Isolated Small Schools, Adult Education, and Equivalent Instruction)</a:t>
            </a:r>
            <a:endParaRPr lang="en-US"/>
          </a:p>
        </p:txBody>
      </p:sp>
      <p:sp>
        <p:nvSpPr>
          <p:cNvPr id="4" name="Slide Number Placeholder 3">
            <a:extLst>
              <a:ext uri="{FF2B5EF4-FFF2-40B4-BE49-F238E27FC236}">
                <a16:creationId xmlns:a16="http://schemas.microsoft.com/office/drawing/2014/main" id="{8ABD9941-AEB3-437D-9B32-FAC2A5E7F373}"/>
              </a:ext>
            </a:extLst>
          </p:cNvPr>
          <p:cNvSpPr>
            <a:spLocks noGrp="1"/>
          </p:cNvSpPr>
          <p:nvPr>
            <p:ph type="sldNum" sz="quarter" idx="11"/>
          </p:nvPr>
        </p:nvSpPr>
        <p:spPr/>
        <p:txBody>
          <a:bodyPr/>
          <a:lstStyle/>
          <a:p>
            <a:fld id="{FB0FDD27-9D0B-4719-AF55-AD9E97239A4F}" type="slidenum">
              <a:rPr lang="en-US" altLang="en-US" smtClean="0"/>
              <a:pPr/>
              <a:t>14</a:t>
            </a:fld>
            <a:endParaRPr lang="en-US" altLang="en-US"/>
          </a:p>
        </p:txBody>
      </p:sp>
    </p:spTree>
    <p:extLst>
      <p:ext uri="{BB962C8B-B14F-4D97-AF65-F5344CB8AC3E}">
        <p14:creationId xmlns:p14="http://schemas.microsoft.com/office/powerpoint/2010/main" val="1851590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i="1"/>
              <a:t>Student Data Needs	</a:t>
            </a:r>
          </a:p>
        </p:txBody>
      </p:sp>
      <p:sp>
        <p:nvSpPr>
          <p:cNvPr id="3" name="Content Placeholder 2"/>
          <p:cNvSpPr>
            <a:spLocks noGrp="1"/>
          </p:cNvSpPr>
          <p:nvPr>
            <p:ph sz="half" idx="1"/>
          </p:nvPr>
        </p:nvSpPr>
        <p:spPr>
          <a:xfrm>
            <a:off x="152400" y="1219200"/>
            <a:ext cx="8686800" cy="4419600"/>
          </a:xfrm>
        </p:spPr>
        <p:txBody>
          <a:bodyPr/>
          <a:lstStyle/>
          <a:p>
            <a:pPr marL="0" indent="0">
              <a:buNone/>
            </a:pPr>
            <a:endParaRPr lang="en-US" sz="1800"/>
          </a:p>
          <a:p>
            <a:r>
              <a:rPr lang="en-US" sz="1800"/>
              <a:t>October 1</a:t>
            </a:r>
            <a:r>
              <a:rPr lang="en-US" sz="1800" baseline="30000"/>
              <a:t>st</a:t>
            </a:r>
            <a:r>
              <a:rPr lang="en-US" sz="1800"/>
              <a:t> Enrollment Report (Public Schools &amp; CTE):</a:t>
            </a:r>
          </a:p>
          <a:p>
            <a:pPr lvl="1"/>
            <a:r>
              <a:rPr lang="en-US" sz="1400" b="1"/>
              <a:t>Attending Students </a:t>
            </a:r>
            <a:r>
              <a:rPr lang="en-US" sz="1400"/>
              <a:t>– those student attending a school in your district</a:t>
            </a:r>
          </a:p>
          <a:p>
            <a:pPr lvl="1"/>
            <a:r>
              <a:rPr lang="en-US" sz="1400" b="1"/>
              <a:t>Resident Students </a:t>
            </a:r>
            <a:r>
              <a:rPr lang="en-US" sz="1400"/>
              <a:t>– those students that reside in a town in your district</a:t>
            </a:r>
          </a:p>
          <a:p>
            <a:pPr lvl="1"/>
            <a:r>
              <a:rPr lang="en-US" sz="1400" b="1"/>
              <a:t>Superintendent Transfer Students </a:t>
            </a:r>
            <a:r>
              <a:rPr lang="en-US" sz="1400"/>
              <a:t>– those students that reside in a town outside of your district, but for purposes of the EPS calculation will be counted as a resident of your district.</a:t>
            </a:r>
          </a:p>
          <a:p>
            <a:pPr lvl="1"/>
            <a:r>
              <a:rPr lang="en-US" sz="1400" b="1"/>
              <a:t>Equivalent Instruction Students </a:t>
            </a:r>
            <a:r>
              <a:rPr lang="en-US" sz="1400"/>
              <a:t>– Home School students taking a course(s) in your district.</a:t>
            </a:r>
          </a:p>
          <a:p>
            <a:pPr lvl="1"/>
            <a:r>
              <a:rPr lang="en-US" sz="1400" b="1"/>
              <a:t>Economic Disadvantaged Students </a:t>
            </a:r>
            <a:r>
              <a:rPr lang="en-US" sz="1400"/>
              <a:t>– Currently defined as any student that meets the qualifications for federal free or reduced lunch.</a:t>
            </a:r>
          </a:p>
          <a:p>
            <a:pPr lvl="1"/>
            <a:r>
              <a:rPr lang="en-US" sz="1400" b="1"/>
              <a:t>English Learners </a:t>
            </a:r>
            <a:r>
              <a:rPr lang="en-US" sz="1400"/>
              <a:t>– students that are identified as English learners.</a:t>
            </a:r>
          </a:p>
          <a:p>
            <a:pPr lvl="1"/>
            <a:r>
              <a:rPr lang="en-US" sz="1400" b="1"/>
              <a:t>Special Education Students </a:t>
            </a:r>
            <a:r>
              <a:rPr lang="en-US" sz="1400"/>
              <a:t>– students identified as special education students.</a:t>
            </a:r>
          </a:p>
          <a:p>
            <a:pPr lvl="1"/>
            <a:r>
              <a:rPr lang="en-US" sz="1400" b="1"/>
              <a:t>CTE Enrollment </a:t>
            </a:r>
            <a:r>
              <a:rPr lang="en-US" sz="1400"/>
              <a:t>– Students enrolled in CTE programs.</a:t>
            </a:r>
          </a:p>
          <a:p>
            <a:r>
              <a:rPr lang="en-US" sz="1800"/>
              <a:t>Synergy – State’s Student Information System</a:t>
            </a:r>
          </a:p>
          <a:p>
            <a:pPr lvl="1"/>
            <a:r>
              <a:rPr lang="en-US" sz="1400">
                <a:hlinkClick r:id="rId3"/>
              </a:rPr>
              <a:t>https://www.maine.gov/doe/data-reporting/collection/helpdesk/resources/synergy_instructions</a:t>
            </a:r>
            <a:r>
              <a:rPr lang="en-US" sz="1400"/>
              <a:t> </a:t>
            </a:r>
          </a:p>
          <a:p>
            <a:endParaRPr lang="en-US" sz="1800"/>
          </a:p>
        </p:txBody>
      </p:sp>
      <p:sp>
        <p:nvSpPr>
          <p:cNvPr id="4" name="Slide Number Placeholder 3">
            <a:extLst>
              <a:ext uri="{FF2B5EF4-FFF2-40B4-BE49-F238E27FC236}">
                <a16:creationId xmlns:a16="http://schemas.microsoft.com/office/drawing/2014/main" id="{04AC3B83-5113-4E5A-AFFB-B5BF334610F1}"/>
              </a:ext>
            </a:extLst>
          </p:cNvPr>
          <p:cNvSpPr>
            <a:spLocks noGrp="1"/>
          </p:cNvSpPr>
          <p:nvPr>
            <p:ph type="sldNum" sz="quarter" idx="11"/>
          </p:nvPr>
        </p:nvSpPr>
        <p:spPr/>
        <p:txBody>
          <a:bodyPr/>
          <a:lstStyle/>
          <a:p>
            <a:pPr>
              <a:defRPr/>
            </a:pPr>
            <a:fld id="{67AB3043-1574-4DFD-A65C-73D2DA651C27}" type="slidenum">
              <a:rPr lang="en-US" altLang="en-US" smtClean="0"/>
              <a:pPr>
                <a:defRPr/>
              </a:pPr>
              <a:t>15</a:t>
            </a:fld>
            <a:endParaRPr lang="en-US" altLang="en-US"/>
          </a:p>
        </p:txBody>
      </p:sp>
    </p:spTree>
    <p:extLst>
      <p:ext uri="{BB962C8B-B14F-4D97-AF65-F5344CB8AC3E}">
        <p14:creationId xmlns:p14="http://schemas.microsoft.com/office/powerpoint/2010/main" val="2230338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i="1"/>
              <a:t>Student Data Verification	</a:t>
            </a:r>
          </a:p>
        </p:txBody>
      </p:sp>
      <p:sp>
        <p:nvSpPr>
          <p:cNvPr id="3" name="Content Placeholder 2"/>
          <p:cNvSpPr>
            <a:spLocks noGrp="1"/>
          </p:cNvSpPr>
          <p:nvPr>
            <p:ph sz="half" idx="1"/>
          </p:nvPr>
        </p:nvSpPr>
        <p:spPr>
          <a:xfrm>
            <a:off x="152400" y="1371600"/>
            <a:ext cx="8686800" cy="4267200"/>
          </a:xfrm>
        </p:spPr>
        <p:txBody>
          <a:bodyPr/>
          <a:lstStyle/>
          <a:p>
            <a:r>
              <a:rPr lang="en-US" sz="1800" b="1"/>
              <a:t>NEO</a:t>
            </a:r>
            <a:r>
              <a:rPr lang="en-US" sz="1800"/>
              <a:t> – </a:t>
            </a:r>
            <a:r>
              <a:rPr lang="en-US" sz="1800" b="1"/>
              <a:t>N</a:t>
            </a:r>
            <a:r>
              <a:rPr lang="en-US" sz="1800"/>
              <a:t>ew </a:t>
            </a:r>
            <a:r>
              <a:rPr lang="en-US" sz="1800" b="1"/>
              <a:t>E</a:t>
            </a:r>
            <a:r>
              <a:rPr lang="en-US" sz="1800"/>
              <a:t>ducation </a:t>
            </a:r>
            <a:r>
              <a:rPr lang="en-US" sz="1800" b="1"/>
              <a:t>O</a:t>
            </a:r>
            <a:r>
              <a:rPr lang="en-US" sz="1800"/>
              <a:t>ntology (yes, someone liked the Matrix)</a:t>
            </a:r>
          </a:p>
          <a:p>
            <a:pPr lvl="1"/>
            <a:r>
              <a:rPr lang="en-US" sz="1400">
                <a:hlinkClick r:id="rId3"/>
              </a:rPr>
              <a:t>https://neo.maine.gov/DOE/NEO/Dashboard/Home/Index/</a:t>
            </a:r>
            <a:r>
              <a:rPr lang="en-US" sz="1400"/>
              <a:t> </a:t>
            </a:r>
            <a:endParaRPr lang="en-US" sz="1800"/>
          </a:p>
        </p:txBody>
      </p:sp>
      <p:pic>
        <p:nvPicPr>
          <p:cNvPr id="4" name="Picture 3">
            <a:extLst>
              <a:ext uri="{FF2B5EF4-FFF2-40B4-BE49-F238E27FC236}">
                <a16:creationId xmlns:a16="http://schemas.microsoft.com/office/drawing/2014/main" id="{FD43E23B-F792-4DB9-A0FB-3E81FC918E6E}"/>
              </a:ext>
            </a:extLst>
          </p:cNvPr>
          <p:cNvPicPr>
            <a:picLocks noChangeAspect="1"/>
          </p:cNvPicPr>
          <p:nvPr/>
        </p:nvPicPr>
        <p:blipFill>
          <a:blip r:embed="rId4"/>
          <a:stretch>
            <a:fillRect/>
          </a:stretch>
        </p:blipFill>
        <p:spPr>
          <a:xfrm>
            <a:off x="961292" y="2209800"/>
            <a:ext cx="5896708" cy="3194050"/>
          </a:xfrm>
          <a:prstGeom prst="rect">
            <a:avLst/>
          </a:prstGeom>
        </p:spPr>
      </p:pic>
      <p:sp>
        <p:nvSpPr>
          <p:cNvPr id="5" name="Callout: Up Arrow 4">
            <a:extLst>
              <a:ext uri="{FF2B5EF4-FFF2-40B4-BE49-F238E27FC236}">
                <a16:creationId xmlns:a16="http://schemas.microsoft.com/office/drawing/2014/main" id="{B1F20973-86C5-4366-B596-BE1A947CBEDB}"/>
              </a:ext>
            </a:extLst>
          </p:cNvPr>
          <p:cNvSpPr/>
          <p:nvPr/>
        </p:nvSpPr>
        <p:spPr>
          <a:xfrm>
            <a:off x="3505200" y="3276600"/>
            <a:ext cx="609600" cy="6858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rgbClr val="FF0000"/>
                </a:solidFill>
              </a:rPr>
              <a:t>Click Here</a:t>
            </a:r>
          </a:p>
        </p:txBody>
      </p:sp>
      <p:sp>
        <p:nvSpPr>
          <p:cNvPr id="6" name="Slide Number Placeholder 5">
            <a:extLst>
              <a:ext uri="{FF2B5EF4-FFF2-40B4-BE49-F238E27FC236}">
                <a16:creationId xmlns:a16="http://schemas.microsoft.com/office/drawing/2014/main" id="{F46EEA98-DBFA-4F88-A489-74F3C2C35FBB}"/>
              </a:ext>
            </a:extLst>
          </p:cNvPr>
          <p:cNvSpPr>
            <a:spLocks noGrp="1"/>
          </p:cNvSpPr>
          <p:nvPr>
            <p:ph type="sldNum" sz="quarter" idx="11"/>
          </p:nvPr>
        </p:nvSpPr>
        <p:spPr/>
        <p:txBody>
          <a:bodyPr/>
          <a:lstStyle/>
          <a:p>
            <a:pPr>
              <a:defRPr/>
            </a:pPr>
            <a:fld id="{67AB3043-1574-4DFD-A65C-73D2DA651C27}" type="slidenum">
              <a:rPr lang="en-US" altLang="en-US" smtClean="0"/>
              <a:pPr>
                <a:defRPr/>
              </a:pPr>
              <a:t>16</a:t>
            </a:fld>
            <a:endParaRPr lang="en-US" altLang="en-US"/>
          </a:p>
        </p:txBody>
      </p:sp>
    </p:spTree>
    <p:extLst>
      <p:ext uri="{BB962C8B-B14F-4D97-AF65-F5344CB8AC3E}">
        <p14:creationId xmlns:p14="http://schemas.microsoft.com/office/powerpoint/2010/main" val="103619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EDC9E-C1CA-46DC-A188-D32078B0B6FB}"/>
              </a:ext>
            </a:extLst>
          </p:cNvPr>
          <p:cNvSpPr>
            <a:spLocks noGrp="1"/>
          </p:cNvSpPr>
          <p:nvPr>
            <p:ph type="title"/>
          </p:nvPr>
        </p:nvSpPr>
        <p:spPr/>
        <p:txBody>
          <a:bodyPr/>
          <a:lstStyle/>
          <a:p>
            <a:r>
              <a:rPr lang="en-US"/>
              <a:t>ED 279 - Section 1</a:t>
            </a:r>
          </a:p>
        </p:txBody>
      </p:sp>
      <p:sp>
        <p:nvSpPr>
          <p:cNvPr id="3" name="Content Placeholder 2">
            <a:extLst>
              <a:ext uri="{FF2B5EF4-FFF2-40B4-BE49-F238E27FC236}">
                <a16:creationId xmlns:a16="http://schemas.microsoft.com/office/drawing/2014/main" id="{1068C1BD-784E-4EF1-A79C-C37A93EA7259}"/>
              </a:ext>
            </a:extLst>
          </p:cNvPr>
          <p:cNvSpPr>
            <a:spLocks noGrp="1"/>
          </p:cNvSpPr>
          <p:nvPr>
            <p:ph sz="half" idx="1"/>
          </p:nvPr>
        </p:nvSpPr>
        <p:spPr/>
        <p:txBody>
          <a:bodyPr/>
          <a:lstStyle/>
          <a:p>
            <a:r>
              <a:rPr lang="en-US" sz="2000"/>
              <a:t>Data for Section 1</a:t>
            </a:r>
          </a:p>
          <a:p>
            <a:pPr lvl="1"/>
            <a:r>
              <a:rPr lang="en-US" sz="1600"/>
              <a:t>Attending student counts</a:t>
            </a:r>
          </a:p>
          <a:p>
            <a:pPr lvl="1"/>
            <a:r>
              <a:rPr lang="en-US" sz="1600"/>
              <a:t>Staff</a:t>
            </a:r>
          </a:p>
          <a:p>
            <a:pPr lvl="2"/>
            <a:r>
              <a:rPr lang="en-US" sz="1200"/>
              <a:t>Teachers</a:t>
            </a:r>
          </a:p>
          <a:p>
            <a:pPr lvl="3"/>
            <a:r>
              <a:rPr lang="en-US" sz="1000"/>
              <a:t>Classroom Teacher, Literacy Specialist, Long-term substitute, Title I Teacher, EL Teacher</a:t>
            </a:r>
          </a:p>
          <a:p>
            <a:pPr lvl="2"/>
            <a:r>
              <a:rPr lang="en-US" sz="1200"/>
              <a:t>Guidance</a:t>
            </a:r>
          </a:p>
          <a:p>
            <a:pPr lvl="3"/>
            <a:r>
              <a:rPr lang="en-US" sz="1000"/>
              <a:t>School Social Worker, Director of Guidance, Guidance Counselor</a:t>
            </a:r>
          </a:p>
          <a:p>
            <a:pPr lvl="2"/>
            <a:r>
              <a:rPr lang="en-US" sz="1200"/>
              <a:t>Librarians</a:t>
            </a:r>
          </a:p>
          <a:p>
            <a:pPr lvl="2"/>
            <a:r>
              <a:rPr lang="en-US" sz="1200"/>
              <a:t>Health</a:t>
            </a:r>
          </a:p>
          <a:p>
            <a:pPr lvl="2"/>
            <a:r>
              <a:rPr lang="en-US" sz="1200"/>
              <a:t>Education Techs</a:t>
            </a:r>
          </a:p>
          <a:p>
            <a:pPr lvl="2"/>
            <a:r>
              <a:rPr lang="en-US" sz="1200"/>
              <a:t>Library Techs</a:t>
            </a:r>
          </a:p>
          <a:p>
            <a:pPr lvl="2"/>
            <a:r>
              <a:rPr lang="en-US" sz="1200"/>
              <a:t>Clerical</a:t>
            </a:r>
          </a:p>
          <a:p>
            <a:pPr lvl="3"/>
            <a:r>
              <a:rPr lang="en-US" sz="1000"/>
              <a:t>Building level</a:t>
            </a:r>
          </a:p>
          <a:p>
            <a:pPr lvl="2"/>
            <a:r>
              <a:rPr lang="en-US" sz="1200"/>
              <a:t>School Admins</a:t>
            </a:r>
          </a:p>
          <a:p>
            <a:pPr lvl="3"/>
            <a:r>
              <a:rPr lang="en-US" sz="1000"/>
              <a:t>Principal, Assistant Principal, Teaching Principal</a:t>
            </a:r>
          </a:p>
        </p:txBody>
      </p:sp>
      <p:pic>
        <p:nvPicPr>
          <p:cNvPr id="5" name="Content Placeholder 4">
            <a:extLst>
              <a:ext uri="{FF2B5EF4-FFF2-40B4-BE49-F238E27FC236}">
                <a16:creationId xmlns:a16="http://schemas.microsoft.com/office/drawing/2014/main" id="{C0892896-89F8-449B-8561-9582579F78D4}"/>
              </a:ext>
            </a:extLst>
          </p:cNvPr>
          <p:cNvPicPr>
            <a:picLocks noGrp="1" noChangeAspect="1"/>
          </p:cNvPicPr>
          <p:nvPr>
            <p:ph sz="half" idx="2"/>
          </p:nvPr>
        </p:nvPicPr>
        <p:blipFill>
          <a:blip r:embed="rId3"/>
          <a:stretch>
            <a:fillRect/>
          </a:stretch>
        </p:blipFill>
        <p:spPr>
          <a:xfrm>
            <a:off x="4648200" y="2591335"/>
            <a:ext cx="4038600" cy="2208730"/>
          </a:xfrm>
          <a:prstGeom prst="rect">
            <a:avLst/>
          </a:prstGeom>
        </p:spPr>
      </p:pic>
      <p:sp>
        <p:nvSpPr>
          <p:cNvPr id="4" name="Slide Number Placeholder 3">
            <a:extLst>
              <a:ext uri="{FF2B5EF4-FFF2-40B4-BE49-F238E27FC236}">
                <a16:creationId xmlns:a16="http://schemas.microsoft.com/office/drawing/2014/main" id="{3618F64D-6B43-481B-AA40-05A0DD909B26}"/>
              </a:ext>
            </a:extLst>
          </p:cNvPr>
          <p:cNvSpPr>
            <a:spLocks noGrp="1"/>
          </p:cNvSpPr>
          <p:nvPr>
            <p:ph type="sldNum" sz="quarter" idx="11"/>
          </p:nvPr>
        </p:nvSpPr>
        <p:spPr/>
        <p:txBody>
          <a:bodyPr/>
          <a:lstStyle/>
          <a:p>
            <a:pPr>
              <a:defRPr/>
            </a:pPr>
            <a:fld id="{67AB3043-1574-4DFD-A65C-73D2DA651C27}" type="slidenum">
              <a:rPr lang="en-US" altLang="en-US" smtClean="0"/>
              <a:pPr>
                <a:defRPr/>
              </a:pPr>
              <a:t>17</a:t>
            </a:fld>
            <a:endParaRPr lang="en-US" altLang="en-US"/>
          </a:p>
        </p:txBody>
      </p:sp>
    </p:spTree>
    <p:extLst>
      <p:ext uri="{BB962C8B-B14F-4D97-AF65-F5344CB8AC3E}">
        <p14:creationId xmlns:p14="http://schemas.microsoft.com/office/powerpoint/2010/main" val="3566900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i="1"/>
              <a:t>Staff Data Needs	</a:t>
            </a:r>
          </a:p>
        </p:txBody>
      </p:sp>
      <p:sp>
        <p:nvSpPr>
          <p:cNvPr id="6" name="Slide Number Placeholder 5">
            <a:extLst>
              <a:ext uri="{FF2B5EF4-FFF2-40B4-BE49-F238E27FC236}">
                <a16:creationId xmlns:a16="http://schemas.microsoft.com/office/drawing/2014/main" id="{1D44032F-2F8C-4116-8C23-49AFE5C7B1A6}"/>
              </a:ext>
            </a:extLst>
          </p:cNvPr>
          <p:cNvSpPr>
            <a:spLocks noGrp="1"/>
          </p:cNvSpPr>
          <p:nvPr>
            <p:ph type="sldNum" sz="quarter" idx="11"/>
          </p:nvPr>
        </p:nvSpPr>
        <p:spPr/>
        <p:txBody>
          <a:bodyPr/>
          <a:lstStyle/>
          <a:p>
            <a:pPr>
              <a:defRPr/>
            </a:pPr>
            <a:fld id="{67AB3043-1574-4DFD-A65C-73D2DA651C27}" type="slidenum">
              <a:rPr lang="en-US" altLang="en-US" smtClean="0"/>
              <a:pPr>
                <a:defRPr/>
              </a:pPr>
              <a:t>18</a:t>
            </a:fld>
            <a:endParaRPr lang="en-US" altLang="en-US"/>
          </a:p>
        </p:txBody>
      </p:sp>
      <p:pic>
        <p:nvPicPr>
          <p:cNvPr id="7" name="Picture 6">
            <a:extLst>
              <a:ext uri="{FF2B5EF4-FFF2-40B4-BE49-F238E27FC236}">
                <a16:creationId xmlns:a16="http://schemas.microsoft.com/office/drawing/2014/main" id="{C3EABD3F-AAA2-44E6-993D-181C31B43785}"/>
              </a:ext>
            </a:extLst>
          </p:cNvPr>
          <p:cNvPicPr>
            <a:picLocks noChangeAspect="1"/>
          </p:cNvPicPr>
          <p:nvPr/>
        </p:nvPicPr>
        <p:blipFill>
          <a:blip r:embed="rId3"/>
          <a:stretch>
            <a:fillRect/>
          </a:stretch>
        </p:blipFill>
        <p:spPr>
          <a:xfrm>
            <a:off x="247650" y="1447800"/>
            <a:ext cx="8648700" cy="3512702"/>
          </a:xfrm>
          <a:prstGeom prst="rect">
            <a:avLst/>
          </a:prstGeom>
        </p:spPr>
      </p:pic>
    </p:spTree>
    <p:extLst>
      <p:ext uri="{BB962C8B-B14F-4D97-AF65-F5344CB8AC3E}">
        <p14:creationId xmlns:p14="http://schemas.microsoft.com/office/powerpoint/2010/main" val="3849702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i="1"/>
              <a:t>Staff Data Needs	</a:t>
            </a:r>
          </a:p>
        </p:txBody>
      </p:sp>
      <p:sp>
        <p:nvSpPr>
          <p:cNvPr id="6" name="Slide Number Placeholder 5">
            <a:extLst>
              <a:ext uri="{FF2B5EF4-FFF2-40B4-BE49-F238E27FC236}">
                <a16:creationId xmlns:a16="http://schemas.microsoft.com/office/drawing/2014/main" id="{01E4C828-699B-45AA-98DB-7D7C056B6F4C}"/>
              </a:ext>
            </a:extLst>
          </p:cNvPr>
          <p:cNvSpPr>
            <a:spLocks noGrp="1"/>
          </p:cNvSpPr>
          <p:nvPr>
            <p:ph type="sldNum" sz="quarter" idx="11"/>
          </p:nvPr>
        </p:nvSpPr>
        <p:spPr/>
        <p:txBody>
          <a:bodyPr/>
          <a:lstStyle/>
          <a:p>
            <a:pPr>
              <a:defRPr/>
            </a:pPr>
            <a:fld id="{67AB3043-1574-4DFD-A65C-73D2DA651C27}" type="slidenum">
              <a:rPr lang="en-US" altLang="en-US" smtClean="0"/>
              <a:pPr>
                <a:defRPr/>
              </a:pPr>
              <a:t>19</a:t>
            </a:fld>
            <a:endParaRPr lang="en-US" altLang="en-US"/>
          </a:p>
        </p:txBody>
      </p:sp>
      <p:pic>
        <p:nvPicPr>
          <p:cNvPr id="7" name="Picture 6">
            <a:extLst>
              <a:ext uri="{FF2B5EF4-FFF2-40B4-BE49-F238E27FC236}">
                <a16:creationId xmlns:a16="http://schemas.microsoft.com/office/drawing/2014/main" id="{CE32A452-7B7F-4682-B035-B12D97451311}"/>
              </a:ext>
            </a:extLst>
          </p:cNvPr>
          <p:cNvPicPr>
            <a:picLocks noChangeAspect="1"/>
          </p:cNvPicPr>
          <p:nvPr/>
        </p:nvPicPr>
        <p:blipFill>
          <a:blip r:embed="rId3"/>
          <a:stretch>
            <a:fillRect/>
          </a:stretch>
        </p:blipFill>
        <p:spPr>
          <a:xfrm>
            <a:off x="800100" y="1295400"/>
            <a:ext cx="7543800" cy="4541915"/>
          </a:xfrm>
          <a:prstGeom prst="rect">
            <a:avLst/>
          </a:prstGeom>
        </p:spPr>
      </p:pic>
    </p:spTree>
    <p:extLst>
      <p:ext uri="{BB962C8B-B14F-4D97-AF65-F5344CB8AC3E}">
        <p14:creationId xmlns:p14="http://schemas.microsoft.com/office/powerpoint/2010/main" val="3128023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25576-09B8-4D3F-9A48-F6C268C8C081}"/>
              </a:ext>
            </a:extLst>
          </p:cNvPr>
          <p:cNvSpPr>
            <a:spLocks noGrp="1"/>
          </p:cNvSpPr>
          <p:nvPr>
            <p:ph type="title"/>
          </p:nvPr>
        </p:nvSpPr>
        <p:spPr/>
        <p:txBody>
          <a:bodyPr/>
          <a:lstStyle/>
          <a:p>
            <a:r>
              <a:rPr lang="en-US"/>
              <a:t>Updates</a:t>
            </a:r>
          </a:p>
        </p:txBody>
      </p:sp>
      <p:sp>
        <p:nvSpPr>
          <p:cNvPr id="4" name="Slide Number Placeholder 3">
            <a:extLst>
              <a:ext uri="{FF2B5EF4-FFF2-40B4-BE49-F238E27FC236}">
                <a16:creationId xmlns:a16="http://schemas.microsoft.com/office/drawing/2014/main" id="{9EA2173B-A47D-425F-B598-8C80B16CADE9}"/>
              </a:ext>
            </a:extLst>
          </p:cNvPr>
          <p:cNvSpPr>
            <a:spLocks noGrp="1"/>
          </p:cNvSpPr>
          <p:nvPr>
            <p:ph type="sldNum" sz="quarter" idx="11"/>
          </p:nvPr>
        </p:nvSpPr>
        <p:spPr/>
        <p:txBody>
          <a:bodyPr/>
          <a:lstStyle/>
          <a:p>
            <a:fld id="{FB0FDD27-9D0B-4719-AF55-AD9E97239A4F}" type="slidenum">
              <a:rPr lang="en-US" altLang="en-US" smtClean="0"/>
              <a:pPr/>
              <a:t>2</a:t>
            </a:fld>
            <a:endParaRPr lang="en-US" altLang="en-US"/>
          </a:p>
        </p:txBody>
      </p:sp>
      <p:sp>
        <p:nvSpPr>
          <p:cNvPr id="3" name="Content Placeholder 2">
            <a:extLst>
              <a:ext uri="{FF2B5EF4-FFF2-40B4-BE49-F238E27FC236}">
                <a16:creationId xmlns:a16="http://schemas.microsoft.com/office/drawing/2014/main" id="{364D1398-527C-44E7-A99C-7271EBA195C8}"/>
              </a:ext>
            </a:extLst>
          </p:cNvPr>
          <p:cNvSpPr>
            <a:spLocks noGrp="1"/>
          </p:cNvSpPr>
          <p:nvPr>
            <p:ph idx="1"/>
          </p:nvPr>
        </p:nvSpPr>
        <p:spPr/>
        <p:txBody>
          <a:bodyPr/>
          <a:lstStyle/>
          <a:p>
            <a:pPr marL="0" indent="0">
              <a:buNone/>
            </a:pPr>
            <a:r>
              <a:rPr lang="en-US"/>
              <a:t>Federal Emergency Relief</a:t>
            </a:r>
          </a:p>
          <a:p>
            <a:pPr marL="0" indent="0">
              <a:buNone/>
            </a:pPr>
            <a:r>
              <a:rPr lang="en-US"/>
              <a:t>Elementary and Secondary Education Act (ESEA)</a:t>
            </a:r>
          </a:p>
          <a:p>
            <a:pPr marL="0" indent="0">
              <a:buNone/>
            </a:pPr>
            <a:r>
              <a:rPr lang="en-US"/>
              <a:t>Legislation</a:t>
            </a:r>
          </a:p>
          <a:p>
            <a:pPr marL="0" indent="0">
              <a:buNone/>
            </a:pPr>
            <a:r>
              <a:rPr lang="en-US"/>
              <a:t>State Budget</a:t>
            </a:r>
          </a:p>
          <a:p>
            <a:pPr marL="0" indent="0">
              <a:buNone/>
            </a:pPr>
            <a:r>
              <a:rPr lang="en-US"/>
              <a:t>Essential Programs and Services</a:t>
            </a:r>
          </a:p>
          <a:p>
            <a:pPr marL="0" indent="0">
              <a:buNone/>
            </a:pPr>
            <a:r>
              <a:rPr lang="en-US"/>
              <a:t>Questions</a:t>
            </a:r>
          </a:p>
        </p:txBody>
      </p:sp>
    </p:spTree>
    <p:extLst>
      <p:ext uri="{BB962C8B-B14F-4D97-AF65-F5344CB8AC3E}">
        <p14:creationId xmlns:p14="http://schemas.microsoft.com/office/powerpoint/2010/main" val="2643885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i="1"/>
              <a:t>Staff Data Verification	</a:t>
            </a:r>
          </a:p>
        </p:txBody>
      </p:sp>
      <p:sp>
        <p:nvSpPr>
          <p:cNvPr id="3" name="Content Placeholder 2"/>
          <p:cNvSpPr>
            <a:spLocks noGrp="1"/>
          </p:cNvSpPr>
          <p:nvPr>
            <p:ph sz="half" idx="1"/>
          </p:nvPr>
        </p:nvSpPr>
        <p:spPr>
          <a:xfrm>
            <a:off x="152400" y="1371600"/>
            <a:ext cx="8686800" cy="4267200"/>
          </a:xfrm>
        </p:spPr>
        <p:txBody>
          <a:bodyPr/>
          <a:lstStyle/>
          <a:p>
            <a:r>
              <a:rPr lang="en-US" sz="1800" b="1"/>
              <a:t>NEO</a:t>
            </a:r>
            <a:r>
              <a:rPr lang="en-US" sz="1800"/>
              <a:t> – </a:t>
            </a:r>
            <a:r>
              <a:rPr lang="en-US" sz="1800" b="1"/>
              <a:t>N</a:t>
            </a:r>
            <a:r>
              <a:rPr lang="en-US" sz="1800"/>
              <a:t>ew </a:t>
            </a:r>
            <a:r>
              <a:rPr lang="en-US" sz="1800" b="1"/>
              <a:t>E</a:t>
            </a:r>
            <a:r>
              <a:rPr lang="en-US" sz="1800"/>
              <a:t>ducation </a:t>
            </a:r>
            <a:r>
              <a:rPr lang="en-US" sz="1800" b="1"/>
              <a:t>O</a:t>
            </a:r>
            <a:r>
              <a:rPr lang="en-US" sz="1800"/>
              <a:t>ntology (yes, someone liked the Matrix)</a:t>
            </a:r>
          </a:p>
          <a:p>
            <a:pPr lvl="1"/>
            <a:r>
              <a:rPr lang="en-US" sz="1400">
                <a:hlinkClick r:id="rId3"/>
              </a:rPr>
              <a:t>https://neo.maine.gov/DOE/NEO/Dashboard/Home/Index/</a:t>
            </a:r>
            <a:r>
              <a:rPr lang="en-US" sz="1400"/>
              <a:t> </a:t>
            </a:r>
            <a:endParaRPr lang="en-US" sz="1800"/>
          </a:p>
        </p:txBody>
      </p:sp>
      <p:pic>
        <p:nvPicPr>
          <p:cNvPr id="4" name="Picture 3">
            <a:extLst>
              <a:ext uri="{FF2B5EF4-FFF2-40B4-BE49-F238E27FC236}">
                <a16:creationId xmlns:a16="http://schemas.microsoft.com/office/drawing/2014/main" id="{FD43E23B-F792-4DB9-A0FB-3E81FC918E6E}"/>
              </a:ext>
            </a:extLst>
          </p:cNvPr>
          <p:cNvPicPr>
            <a:picLocks noChangeAspect="1"/>
          </p:cNvPicPr>
          <p:nvPr/>
        </p:nvPicPr>
        <p:blipFill>
          <a:blip r:embed="rId4"/>
          <a:stretch>
            <a:fillRect/>
          </a:stretch>
        </p:blipFill>
        <p:spPr>
          <a:xfrm>
            <a:off x="961292" y="2209800"/>
            <a:ext cx="5896708" cy="3194050"/>
          </a:xfrm>
          <a:prstGeom prst="rect">
            <a:avLst/>
          </a:prstGeom>
        </p:spPr>
      </p:pic>
      <p:sp>
        <p:nvSpPr>
          <p:cNvPr id="5" name="Callout: Up Arrow 4">
            <a:extLst>
              <a:ext uri="{FF2B5EF4-FFF2-40B4-BE49-F238E27FC236}">
                <a16:creationId xmlns:a16="http://schemas.microsoft.com/office/drawing/2014/main" id="{B1F20973-86C5-4366-B596-BE1A947CBEDB}"/>
              </a:ext>
            </a:extLst>
          </p:cNvPr>
          <p:cNvSpPr/>
          <p:nvPr/>
        </p:nvSpPr>
        <p:spPr>
          <a:xfrm>
            <a:off x="3124200" y="3276600"/>
            <a:ext cx="609600" cy="6858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rgbClr val="FF0000"/>
                </a:solidFill>
              </a:rPr>
              <a:t>Click Here</a:t>
            </a:r>
          </a:p>
        </p:txBody>
      </p:sp>
      <p:sp>
        <p:nvSpPr>
          <p:cNvPr id="6" name="Slide Number Placeholder 5">
            <a:extLst>
              <a:ext uri="{FF2B5EF4-FFF2-40B4-BE49-F238E27FC236}">
                <a16:creationId xmlns:a16="http://schemas.microsoft.com/office/drawing/2014/main" id="{F794286E-E2DA-4292-A0D3-7187E3254C9F}"/>
              </a:ext>
            </a:extLst>
          </p:cNvPr>
          <p:cNvSpPr>
            <a:spLocks noGrp="1"/>
          </p:cNvSpPr>
          <p:nvPr>
            <p:ph type="sldNum" sz="quarter" idx="11"/>
          </p:nvPr>
        </p:nvSpPr>
        <p:spPr/>
        <p:txBody>
          <a:bodyPr/>
          <a:lstStyle/>
          <a:p>
            <a:pPr>
              <a:defRPr/>
            </a:pPr>
            <a:fld id="{67AB3043-1574-4DFD-A65C-73D2DA651C27}" type="slidenum">
              <a:rPr lang="en-US" altLang="en-US" smtClean="0"/>
              <a:pPr>
                <a:defRPr/>
              </a:pPr>
              <a:t>20</a:t>
            </a:fld>
            <a:endParaRPr lang="en-US" altLang="en-US"/>
          </a:p>
        </p:txBody>
      </p:sp>
    </p:spTree>
    <p:extLst>
      <p:ext uri="{BB962C8B-B14F-4D97-AF65-F5344CB8AC3E}">
        <p14:creationId xmlns:p14="http://schemas.microsoft.com/office/powerpoint/2010/main" val="1672665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i="1"/>
              <a:t>Staff Data Verification	</a:t>
            </a:r>
          </a:p>
        </p:txBody>
      </p:sp>
      <p:sp>
        <p:nvSpPr>
          <p:cNvPr id="5" name="Callout: Up Arrow 4">
            <a:extLst>
              <a:ext uri="{FF2B5EF4-FFF2-40B4-BE49-F238E27FC236}">
                <a16:creationId xmlns:a16="http://schemas.microsoft.com/office/drawing/2014/main" id="{B1F20973-86C5-4366-B596-BE1A947CBEDB}"/>
              </a:ext>
            </a:extLst>
          </p:cNvPr>
          <p:cNvSpPr/>
          <p:nvPr/>
        </p:nvSpPr>
        <p:spPr>
          <a:xfrm>
            <a:off x="3124200" y="3276600"/>
            <a:ext cx="609600" cy="6858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rgbClr val="FF0000"/>
                </a:solidFill>
              </a:rPr>
              <a:t>Click Here</a:t>
            </a:r>
          </a:p>
        </p:txBody>
      </p:sp>
      <p:pic>
        <p:nvPicPr>
          <p:cNvPr id="7" name="Content Placeholder 6">
            <a:extLst>
              <a:ext uri="{FF2B5EF4-FFF2-40B4-BE49-F238E27FC236}">
                <a16:creationId xmlns:a16="http://schemas.microsoft.com/office/drawing/2014/main" id="{51A60544-036D-4CFB-AABB-6FB7343ADC5A}"/>
              </a:ext>
            </a:extLst>
          </p:cNvPr>
          <p:cNvPicPr>
            <a:picLocks noGrp="1" noChangeAspect="1"/>
          </p:cNvPicPr>
          <p:nvPr>
            <p:ph sz="half" idx="1"/>
          </p:nvPr>
        </p:nvPicPr>
        <p:blipFill>
          <a:blip r:embed="rId3"/>
          <a:stretch>
            <a:fillRect/>
          </a:stretch>
        </p:blipFill>
        <p:spPr>
          <a:xfrm>
            <a:off x="533399" y="1524000"/>
            <a:ext cx="7940277" cy="2438400"/>
          </a:xfrm>
          <a:prstGeom prst="rect">
            <a:avLst/>
          </a:prstGeom>
        </p:spPr>
      </p:pic>
      <p:sp>
        <p:nvSpPr>
          <p:cNvPr id="8" name="Slide Number Placeholder 7">
            <a:extLst>
              <a:ext uri="{FF2B5EF4-FFF2-40B4-BE49-F238E27FC236}">
                <a16:creationId xmlns:a16="http://schemas.microsoft.com/office/drawing/2014/main" id="{2654FD47-E0A4-4F4F-B0FF-44313DEE9472}"/>
              </a:ext>
            </a:extLst>
          </p:cNvPr>
          <p:cNvSpPr>
            <a:spLocks noGrp="1"/>
          </p:cNvSpPr>
          <p:nvPr>
            <p:ph type="sldNum" sz="quarter" idx="11"/>
          </p:nvPr>
        </p:nvSpPr>
        <p:spPr/>
        <p:txBody>
          <a:bodyPr/>
          <a:lstStyle/>
          <a:p>
            <a:pPr>
              <a:defRPr/>
            </a:pPr>
            <a:fld id="{67AB3043-1574-4DFD-A65C-73D2DA651C27}" type="slidenum">
              <a:rPr lang="en-US" altLang="en-US" smtClean="0"/>
              <a:pPr>
                <a:defRPr/>
              </a:pPr>
              <a:t>21</a:t>
            </a:fld>
            <a:endParaRPr lang="en-US" altLang="en-US"/>
          </a:p>
        </p:txBody>
      </p:sp>
    </p:spTree>
    <p:extLst>
      <p:ext uri="{BB962C8B-B14F-4D97-AF65-F5344CB8AC3E}">
        <p14:creationId xmlns:p14="http://schemas.microsoft.com/office/powerpoint/2010/main" val="3800920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i="1"/>
              <a:t>Staff Data Verification	</a:t>
            </a:r>
          </a:p>
        </p:txBody>
      </p:sp>
      <p:sp>
        <p:nvSpPr>
          <p:cNvPr id="5" name="Callout: Up Arrow 4">
            <a:extLst>
              <a:ext uri="{FF2B5EF4-FFF2-40B4-BE49-F238E27FC236}">
                <a16:creationId xmlns:a16="http://schemas.microsoft.com/office/drawing/2014/main" id="{B1F20973-86C5-4366-B596-BE1A947CBEDB}"/>
              </a:ext>
            </a:extLst>
          </p:cNvPr>
          <p:cNvSpPr/>
          <p:nvPr/>
        </p:nvSpPr>
        <p:spPr>
          <a:xfrm>
            <a:off x="3124200" y="3276600"/>
            <a:ext cx="609600" cy="6858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rgbClr val="FF0000"/>
                </a:solidFill>
              </a:rPr>
              <a:t>Click Here</a:t>
            </a:r>
          </a:p>
        </p:txBody>
      </p:sp>
      <p:pic>
        <p:nvPicPr>
          <p:cNvPr id="8" name="Content Placeholder 7">
            <a:extLst>
              <a:ext uri="{FF2B5EF4-FFF2-40B4-BE49-F238E27FC236}">
                <a16:creationId xmlns:a16="http://schemas.microsoft.com/office/drawing/2014/main" id="{D7CA879E-11EC-47D4-B17D-DADBC9548B2C}"/>
              </a:ext>
            </a:extLst>
          </p:cNvPr>
          <p:cNvPicPr>
            <a:picLocks noGrp="1" noChangeAspect="1"/>
          </p:cNvPicPr>
          <p:nvPr>
            <p:ph sz="half" idx="1"/>
          </p:nvPr>
        </p:nvPicPr>
        <p:blipFill>
          <a:blip r:embed="rId3"/>
          <a:stretch>
            <a:fillRect/>
          </a:stretch>
        </p:blipFill>
        <p:spPr>
          <a:xfrm>
            <a:off x="1143000" y="1371600"/>
            <a:ext cx="6366164" cy="4260897"/>
          </a:xfrm>
          <a:prstGeom prst="rect">
            <a:avLst/>
          </a:prstGeom>
        </p:spPr>
      </p:pic>
      <p:sp>
        <p:nvSpPr>
          <p:cNvPr id="9" name="Slide Number Placeholder 8">
            <a:extLst>
              <a:ext uri="{FF2B5EF4-FFF2-40B4-BE49-F238E27FC236}">
                <a16:creationId xmlns:a16="http://schemas.microsoft.com/office/drawing/2014/main" id="{212F3D9B-EB88-47F7-97F9-BDC7A68BF75D}"/>
              </a:ext>
            </a:extLst>
          </p:cNvPr>
          <p:cNvSpPr>
            <a:spLocks noGrp="1"/>
          </p:cNvSpPr>
          <p:nvPr>
            <p:ph type="sldNum" sz="quarter" idx="11"/>
          </p:nvPr>
        </p:nvSpPr>
        <p:spPr/>
        <p:txBody>
          <a:bodyPr/>
          <a:lstStyle/>
          <a:p>
            <a:pPr>
              <a:defRPr/>
            </a:pPr>
            <a:fld id="{67AB3043-1574-4DFD-A65C-73D2DA651C27}" type="slidenum">
              <a:rPr lang="en-US" altLang="en-US" smtClean="0"/>
              <a:pPr>
                <a:defRPr/>
              </a:pPr>
              <a:t>22</a:t>
            </a:fld>
            <a:endParaRPr lang="en-US" altLang="en-US"/>
          </a:p>
        </p:txBody>
      </p:sp>
    </p:spTree>
    <p:extLst>
      <p:ext uri="{BB962C8B-B14F-4D97-AF65-F5344CB8AC3E}">
        <p14:creationId xmlns:p14="http://schemas.microsoft.com/office/powerpoint/2010/main" val="1596666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i="1"/>
              <a:t>Staff Data Verification	</a:t>
            </a:r>
          </a:p>
        </p:txBody>
      </p:sp>
      <p:sp>
        <p:nvSpPr>
          <p:cNvPr id="5" name="Callout: Up Arrow 4">
            <a:extLst>
              <a:ext uri="{FF2B5EF4-FFF2-40B4-BE49-F238E27FC236}">
                <a16:creationId xmlns:a16="http://schemas.microsoft.com/office/drawing/2014/main" id="{B1F20973-86C5-4366-B596-BE1A947CBEDB}"/>
              </a:ext>
            </a:extLst>
          </p:cNvPr>
          <p:cNvSpPr/>
          <p:nvPr/>
        </p:nvSpPr>
        <p:spPr>
          <a:xfrm>
            <a:off x="3124200" y="3276600"/>
            <a:ext cx="609600" cy="6858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rgbClr val="FF0000"/>
                </a:solidFill>
              </a:rPr>
              <a:t>Click Here</a:t>
            </a:r>
          </a:p>
        </p:txBody>
      </p:sp>
      <p:sp>
        <p:nvSpPr>
          <p:cNvPr id="9" name="Slide Number Placeholder 8">
            <a:extLst>
              <a:ext uri="{FF2B5EF4-FFF2-40B4-BE49-F238E27FC236}">
                <a16:creationId xmlns:a16="http://schemas.microsoft.com/office/drawing/2014/main" id="{212F3D9B-EB88-47F7-97F9-BDC7A68BF75D}"/>
              </a:ext>
            </a:extLst>
          </p:cNvPr>
          <p:cNvSpPr>
            <a:spLocks noGrp="1"/>
          </p:cNvSpPr>
          <p:nvPr>
            <p:ph type="sldNum" sz="quarter" idx="11"/>
          </p:nvPr>
        </p:nvSpPr>
        <p:spPr/>
        <p:txBody>
          <a:bodyPr/>
          <a:lstStyle/>
          <a:p>
            <a:pPr>
              <a:defRPr/>
            </a:pPr>
            <a:fld id="{67AB3043-1574-4DFD-A65C-73D2DA651C27}" type="slidenum">
              <a:rPr lang="en-US" altLang="en-US" smtClean="0"/>
              <a:pPr>
                <a:defRPr/>
              </a:pPr>
              <a:t>23</a:t>
            </a:fld>
            <a:endParaRPr lang="en-US" altLang="en-US"/>
          </a:p>
        </p:txBody>
      </p:sp>
      <p:pic>
        <p:nvPicPr>
          <p:cNvPr id="4" name="Content Placeholder 3">
            <a:extLst>
              <a:ext uri="{FF2B5EF4-FFF2-40B4-BE49-F238E27FC236}">
                <a16:creationId xmlns:a16="http://schemas.microsoft.com/office/drawing/2014/main" id="{13849AD4-DB3B-4CBE-9206-C449B11F5011}"/>
              </a:ext>
            </a:extLst>
          </p:cNvPr>
          <p:cNvPicPr>
            <a:picLocks noGrp="1" noChangeAspect="1"/>
          </p:cNvPicPr>
          <p:nvPr>
            <p:ph sz="half" idx="1"/>
          </p:nvPr>
        </p:nvPicPr>
        <p:blipFill>
          <a:blip r:embed="rId3"/>
          <a:stretch>
            <a:fillRect/>
          </a:stretch>
        </p:blipFill>
        <p:spPr>
          <a:xfrm>
            <a:off x="1066799" y="1451650"/>
            <a:ext cx="7544851" cy="3348949"/>
          </a:xfrm>
          <a:prstGeom prst="rect">
            <a:avLst/>
          </a:prstGeom>
        </p:spPr>
      </p:pic>
    </p:spTree>
    <p:extLst>
      <p:ext uri="{BB962C8B-B14F-4D97-AF65-F5344CB8AC3E}">
        <p14:creationId xmlns:p14="http://schemas.microsoft.com/office/powerpoint/2010/main" val="3038492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EPS Per-Pupil Rates – ED 279 Section 1</a:t>
            </a:r>
          </a:p>
        </p:txBody>
      </p:sp>
      <p:sp>
        <p:nvSpPr>
          <p:cNvPr id="3" name="Content Placeholder 2"/>
          <p:cNvSpPr>
            <a:spLocks noGrp="1"/>
          </p:cNvSpPr>
          <p:nvPr>
            <p:ph idx="1"/>
          </p:nvPr>
        </p:nvSpPr>
        <p:spPr>
          <a:xfrm>
            <a:off x="228600" y="1524000"/>
            <a:ext cx="4114801" cy="3810000"/>
          </a:xfrm>
        </p:spPr>
        <p:txBody>
          <a:bodyPr/>
          <a:lstStyle/>
          <a:p>
            <a:pPr lvl="1">
              <a:buFont typeface="Wingdings" panose="05000000000000000000" pitchFamily="2" charset="2"/>
              <a:buChar char="v"/>
            </a:pPr>
            <a:r>
              <a:rPr lang="en-US" sz="1800"/>
              <a:t>Regional Adjustments</a:t>
            </a:r>
          </a:p>
          <a:p>
            <a:pPr lvl="2">
              <a:buFont typeface="Courier New" panose="02070309020205020404" pitchFamily="49" charset="0"/>
              <a:buChar char="o"/>
            </a:pPr>
            <a:r>
              <a:rPr lang="en-US" sz="1600"/>
              <a:t>The regional index is a factor using the 35 Labor Market Areas to account for variations in Income Levels and the Cost of living throughout the State of Maine; and the fact that we are using an Average Salary Scale for the entire State when determining the amount of salary to allow in the EPS calculation.</a:t>
            </a:r>
          </a:p>
          <a:p>
            <a:endParaRPr lang="en-US" sz="1800"/>
          </a:p>
          <a:p>
            <a:endParaRPr lang="en-US" sz="1800"/>
          </a:p>
        </p:txBody>
      </p:sp>
      <p:pic>
        <p:nvPicPr>
          <p:cNvPr id="5" name="Picture 4">
            <a:extLst>
              <a:ext uri="{FF2B5EF4-FFF2-40B4-BE49-F238E27FC236}">
                <a16:creationId xmlns:a16="http://schemas.microsoft.com/office/drawing/2014/main" id="{0A59EC01-D020-47E5-BFCD-C398E7D273DB}"/>
              </a:ext>
            </a:extLst>
          </p:cNvPr>
          <p:cNvPicPr>
            <a:picLocks noChangeAspect="1"/>
          </p:cNvPicPr>
          <p:nvPr/>
        </p:nvPicPr>
        <p:blipFill>
          <a:blip r:embed="rId2"/>
          <a:stretch>
            <a:fillRect/>
          </a:stretch>
        </p:blipFill>
        <p:spPr>
          <a:xfrm>
            <a:off x="4876800" y="1539551"/>
            <a:ext cx="3581400" cy="3014160"/>
          </a:xfrm>
          <a:prstGeom prst="rect">
            <a:avLst/>
          </a:prstGeom>
        </p:spPr>
      </p:pic>
      <p:sp>
        <p:nvSpPr>
          <p:cNvPr id="6" name="Slide Number Placeholder 5">
            <a:extLst>
              <a:ext uri="{FF2B5EF4-FFF2-40B4-BE49-F238E27FC236}">
                <a16:creationId xmlns:a16="http://schemas.microsoft.com/office/drawing/2014/main" id="{BED22267-F8A0-4EA5-B321-35437C3AAE2E}"/>
              </a:ext>
            </a:extLst>
          </p:cNvPr>
          <p:cNvSpPr>
            <a:spLocks noGrp="1"/>
          </p:cNvSpPr>
          <p:nvPr>
            <p:ph type="sldNum" sz="quarter" idx="11"/>
          </p:nvPr>
        </p:nvSpPr>
        <p:spPr/>
        <p:txBody>
          <a:bodyPr/>
          <a:lstStyle/>
          <a:p>
            <a:fld id="{71F71E2C-AEBB-45D6-9F99-7B33E202CE70}" type="slidenum">
              <a:rPr lang="en-US" altLang="en-US" smtClean="0"/>
              <a:pPr/>
              <a:t>24</a:t>
            </a:fld>
            <a:endParaRPr lang="en-US" altLang="en-US"/>
          </a:p>
        </p:txBody>
      </p:sp>
    </p:spTree>
    <p:extLst>
      <p:ext uri="{BB962C8B-B14F-4D97-AF65-F5344CB8AC3E}">
        <p14:creationId xmlns:p14="http://schemas.microsoft.com/office/powerpoint/2010/main" val="981585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58F3E-67D0-4848-B12F-49D4D6DBF459}"/>
              </a:ext>
            </a:extLst>
          </p:cNvPr>
          <p:cNvSpPr>
            <a:spLocks noGrp="1"/>
          </p:cNvSpPr>
          <p:nvPr>
            <p:ph type="title"/>
          </p:nvPr>
        </p:nvSpPr>
        <p:spPr/>
        <p:txBody>
          <a:bodyPr/>
          <a:lstStyle/>
          <a:p>
            <a:r>
              <a:rPr lang="en-US"/>
              <a:t>ED 279 – Section 2</a:t>
            </a:r>
          </a:p>
        </p:txBody>
      </p:sp>
      <p:sp>
        <p:nvSpPr>
          <p:cNvPr id="3" name="Content Placeholder 2">
            <a:extLst>
              <a:ext uri="{FF2B5EF4-FFF2-40B4-BE49-F238E27FC236}">
                <a16:creationId xmlns:a16="http://schemas.microsoft.com/office/drawing/2014/main" id="{E4208BCE-03D2-4311-8214-CC4FCFED2F03}"/>
              </a:ext>
            </a:extLst>
          </p:cNvPr>
          <p:cNvSpPr>
            <a:spLocks noGrp="1"/>
          </p:cNvSpPr>
          <p:nvPr>
            <p:ph sz="half" idx="1"/>
          </p:nvPr>
        </p:nvSpPr>
        <p:spPr/>
        <p:txBody>
          <a:bodyPr/>
          <a:lstStyle/>
          <a:p>
            <a:r>
              <a:rPr lang="en-US" sz="2000"/>
              <a:t>Data for Section 2</a:t>
            </a:r>
          </a:p>
          <a:p>
            <a:pPr lvl="1"/>
            <a:r>
              <a:rPr lang="en-US" sz="1600"/>
              <a:t>Subsidy student</a:t>
            </a:r>
          </a:p>
          <a:p>
            <a:pPr lvl="2"/>
            <a:r>
              <a:rPr lang="en-US" sz="1200"/>
              <a:t>PreK, K-2, K-8, 9-12</a:t>
            </a:r>
          </a:p>
          <a:p>
            <a:pPr lvl="1"/>
            <a:r>
              <a:rPr lang="en-US" sz="1600"/>
              <a:t>Adult Education students</a:t>
            </a:r>
          </a:p>
          <a:p>
            <a:pPr lvl="1"/>
            <a:r>
              <a:rPr lang="en-US" sz="1600"/>
              <a:t>Equivalent Instruction students</a:t>
            </a:r>
          </a:p>
          <a:p>
            <a:pPr lvl="1"/>
            <a:r>
              <a:rPr lang="en-US" sz="1600"/>
              <a:t>Economically Disadvantaged students</a:t>
            </a:r>
          </a:p>
          <a:p>
            <a:pPr lvl="1"/>
            <a:r>
              <a:rPr lang="en-US" sz="1600"/>
              <a:t>English Learners</a:t>
            </a:r>
          </a:p>
          <a:p>
            <a:r>
              <a:rPr lang="en-US" sz="2000"/>
              <a:t>Isolated Small Schools</a:t>
            </a:r>
          </a:p>
          <a:p>
            <a:pPr lvl="1"/>
            <a:endParaRPr lang="en-US" sz="1600"/>
          </a:p>
        </p:txBody>
      </p:sp>
      <p:pic>
        <p:nvPicPr>
          <p:cNvPr id="5" name="Content Placeholder 4">
            <a:extLst>
              <a:ext uri="{FF2B5EF4-FFF2-40B4-BE49-F238E27FC236}">
                <a16:creationId xmlns:a16="http://schemas.microsoft.com/office/drawing/2014/main" id="{35BB8573-EEB7-4404-BD60-DD65E7EE0A44}"/>
              </a:ext>
            </a:extLst>
          </p:cNvPr>
          <p:cNvPicPr>
            <a:picLocks noGrp="1" noChangeAspect="1"/>
          </p:cNvPicPr>
          <p:nvPr>
            <p:ph sz="half" idx="2"/>
          </p:nvPr>
        </p:nvPicPr>
        <p:blipFill>
          <a:blip r:embed="rId2"/>
          <a:stretch>
            <a:fillRect/>
          </a:stretch>
        </p:blipFill>
        <p:spPr>
          <a:xfrm>
            <a:off x="4648200" y="2534234"/>
            <a:ext cx="4038600" cy="2322931"/>
          </a:xfrm>
          <a:prstGeom prst="rect">
            <a:avLst/>
          </a:prstGeom>
        </p:spPr>
      </p:pic>
      <p:sp>
        <p:nvSpPr>
          <p:cNvPr id="4" name="Slide Number Placeholder 3">
            <a:extLst>
              <a:ext uri="{FF2B5EF4-FFF2-40B4-BE49-F238E27FC236}">
                <a16:creationId xmlns:a16="http://schemas.microsoft.com/office/drawing/2014/main" id="{7F650C0D-8DC6-41B2-A513-1E844C29B7CD}"/>
              </a:ext>
            </a:extLst>
          </p:cNvPr>
          <p:cNvSpPr>
            <a:spLocks noGrp="1"/>
          </p:cNvSpPr>
          <p:nvPr>
            <p:ph type="sldNum" sz="quarter" idx="11"/>
          </p:nvPr>
        </p:nvSpPr>
        <p:spPr/>
        <p:txBody>
          <a:bodyPr/>
          <a:lstStyle/>
          <a:p>
            <a:pPr>
              <a:defRPr/>
            </a:pPr>
            <a:fld id="{67AB3043-1574-4DFD-A65C-73D2DA651C27}" type="slidenum">
              <a:rPr lang="en-US" altLang="en-US" smtClean="0"/>
              <a:pPr>
                <a:defRPr/>
              </a:pPr>
              <a:t>25</a:t>
            </a:fld>
            <a:endParaRPr lang="en-US" altLang="en-US"/>
          </a:p>
        </p:txBody>
      </p:sp>
    </p:spTree>
    <p:extLst>
      <p:ext uri="{BB962C8B-B14F-4D97-AF65-F5344CB8AC3E}">
        <p14:creationId xmlns:p14="http://schemas.microsoft.com/office/powerpoint/2010/main" val="3283623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B8D11-3A23-4F70-AE51-EB2CD1F15423}"/>
              </a:ext>
            </a:extLst>
          </p:cNvPr>
          <p:cNvSpPr>
            <a:spLocks noGrp="1"/>
          </p:cNvSpPr>
          <p:nvPr>
            <p:ph type="title"/>
          </p:nvPr>
        </p:nvSpPr>
        <p:spPr/>
        <p:txBody>
          <a:bodyPr/>
          <a:lstStyle/>
          <a:p>
            <a:r>
              <a:rPr lang="en-US"/>
              <a:t>Calculation: EPS Formula</a:t>
            </a:r>
          </a:p>
        </p:txBody>
      </p:sp>
      <p:sp>
        <p:nvSpPr>
          <p:cNvPr id="3" name="Content Placeholder 2">
            <a:extLst>
              <a:ext uri="{FF2B5EF4-FFF2-40B4-BE49-F238E27FC236}">
                <a16:creationId xmlns:a16="http://schemas.microsoft.com/office/drawing/2014/main" id="{3F8B87BB-D4F3-4B73-BE52-8F6954D41453}"/>
              </a:ext>
            </a:extLst>
          </p:cNvPr>
          <p:cNvSpPr>
            <a:spLocks noGrp="1"/>
          </p:cNvSpPr>
          <p:nvPr>
            <p:ph idx="1"/>
          </p:nvPr>
        </p:nvSpPr>
        <p:spPr/>
        <p:txBody>
          <a:bodyPr/>
          <a:lstStyle/>
          <a:p>
            <a:pPr marL="0" indent="0">
              <a:buNone/>
            </a:pPr>
            <a:r>
              <a:rPr lang="en-US" sz="2000"/>
              <a:t>Other Subsidizable (</a:t>
            </a:r>
            <a:r>
              <a:rPr lang="en-US" sz="2000" i="1"/>
              <a:t>Expenditure Driven</a:t>
            </a:r>
            <a:r>
              <a:rPr lang="en-US" sz="2000"/>
              <a:t>) Components:   </a:t>
            </a:r>
            <a:r>
              <a:rPr lang="en-US"/>
              <a:t>  </a:t>
            </a:r>
            <a:endParaRPr lang="en-US" u="sng"/>
          </a:p>
          <a:p>
            <a:pPr marL="457200" indent="-457200">
              <a:buFont typeface="Arial"/>
              <a:buChar char="•"/>
            </a:pPr>
            <a:r>
              <a:rPr lang="en-US" sz="1800"/>
              <a:t>Special Education</a:t>
            </a:r>
            <a:endParaRPr lang="en-US"/>
          </a:p>
          <a:p>
            <a:pPr marL="457200" indent="-457200">
              <a:buFont typeface="Arial"/>
              <a:buChar char="•"/>
            </a:pPr>
            <a:r>
              <a:rPr lang="en-US" sz="1800"/>
              <a:t>Transportation</a:t>
            </a:r>
            <a:endParaRPr lang="en-US"/>
          </a:p>
          <a:p>
            <a:pPr marL="457200" indent="-457200">
              <a:buFont typeface="Arial"/>
              <a:buChar char="•"/>
            </a:pPr>
            <a:r>
              <a:rPr lang="en-US" sz="1800"/>
              <a:t>Gifted &amp; Talented</a:t>
            </a:r>
            <a:endParaRPr lang="en-US"/>
          </a:p>
          <a:p>
            <a:pPr marL="457200" indent="-457200">
              <a:buFont typeface="Arial"/>
              <a:buChar char="•"/>
            </a:pPr>
            <a:r>
              <a:rPr lang="en-US" sz="1800"/>
              <a:t>Bus Purchases</a:t>
            </a:r>
            <a:endParaRPr lang="en-US"/>
          </a:p>
          <a:p>
            <a:pPr marL="457200" indent="-457200">
              <a:buFont typeface="Arial"/>
              <a:buChar char="•"/>
            </a:pPr>
            <a:r>
              <a:rPr lang="en-US" sz="1800"/>
              <a:t>School Construction Debt Service</a:t>
            </a:r>
            <a:endParaRPr lang="en-US"/>
          </a:p>
        </p:txBody>
      </p:sp>
      <p:sp>
        <p:nvSpPr>
          <p:cNvPr id="4" name="Slide Number Placeholder 3">
            <a:extLst>
              <a:ext uri="{FF2B5EF4-FFF2-40B4-BE49-F238E27FC236}">
                <a16:creationId xmlns:a16="http://schemas.microsoft.com/office/drawing/2014/main" id="{D5CAD211-5320-4298-8F3A-5C8D8DFCE6D8}"/>
              </a:ext>
            </a:extLst>
          </p:cNvPr>
          <p:cNvSpPr>
            <a:spLocks noGrp="1"/>
          </p:cNvSpPr>
          <p:nvPr>
            <p:ph type="sldNum" sz="quarter" idx="11"/>
          </p:nvPr>
        </p:nvSpPr>
        <p:spPr/>
        <p:txBody>
          <a:bodyPr/>
          <a:lstStyle/>
          <a:p>
            <a:fld id="{FB0FDD27-9D0B-4719-AF55-AD9E97239A4F}" type="slidenum">
              <a:rPr lang="en-US" altLang="en-US" smtClean="0"/>
              <a:pPr/>
              <a:t>26</a:t>
            </a:fld>
            <a:endParaRPr lang="en-US" altLang="en-US"/>
          </a:p>
        </p:txBody>
      </p:sp>
    </p:spTree>
    <p:extLst>
      <p:ext uri="{BB962C8B-B14F-4D97-AF65-F5344CB8AC3E}">
        <p14:creationId xmlns:p14="http://schemas.microsoft.com/office/powerpoint/2010/main" val="869252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A88BE-83CB-46EC-B1B1-17335DA8525B}"/>
              </a:ext>
            </a:extLst>
          </p:cNvPr>
          <p:cNvSpPr>
            <a:spLocks noGrp="1"/>
          </p:cNvSpPr>
          <p:nvPr>
            <p:ph type="title"/>
          </p:nvPr>
        </p:nvSpPr>
        <p:spPr/>
        <p:txBody>
          <a:bodyPr/>
          <a:lstStyle/>
          <a:p>
            <a:r>
              <a:rPr lang="en-US"/>
              <a:t>ED 279 - Section 3</a:t>
            </a:r>
          </a:p>
        </p:txBody>
      </p:sp>
      <p:sp>
        <p:nvSpPr>
          <p:cNvPr id="3" name="Content Placeholder 2">
            <a:extLst>
              <a:ext uri="{FF2B5EF4-FFF2-40B4-BE49-F238E27FC236}">
                <a16:creationId xmlns:a16="http://schemas.microsoft.com/office/drawing/2014/main" id="{71333952-4E96-4F60-8DCC-C2B0403978B2}"/>
              </a:ext>
            </a:extLst>
          </p:cNvPr>
          <p:cNvSpPr>
            <a:spLocks noGrp="1"/>
          </p:cNvSpPr>
          <p:nvPr>
            <p:ph sz="half" idx="1"/>
          </p:nvPr>
        </p:nvSpPr>
        <p:spPr>
          <a:xfrm>
            <a:off x="457200" y="1524000"/>
            <a:ext cx="4572000" cy="4343400"/>
          </a:xfrm>
        </p:spPr>
        <p:txBody>
          <a:bodyPr/>
          <a:lstStyle/>
          <a:p>
            <a:r>
              <a:rPr lang="en-US" sz="2000"/>
              <a:t>Gifted &amp; Talented</a:t>
            </a:r>
          </a:p>
          <a:p>
            <a:pPr lvl="1"/>
            <a:r>
              <a:rPr lang="en-US" sz="1600"/>
              <a:t>Budget versus actual expenditures</a:t>
            </a:r>
          </a:p>
          <a:p>
            <a:r>
              <a:rPr lang="en-US" sz="2000"/>
              <a:t>Special Education</a:t>
            </a:r>
          </a:p>
          <a:p>
            <a:pPr lvl="1"/>
            <a:r>
              <a:rPr lang="en-US" sz="1600"/>
              <a:t>Subsidizable students, special education students, state agency clients, foster care students, actual expenditures and revenues</a:t>
            </a:r>
          </a:p>
          <a:p>
            <a:r>
              <a:rPr lang="en-US" sz="2000"/>
              <a:t>Special Education HCOOD</a:t>
            </a:r>
          </a:p>
          <a:p>
            <a:pPr lvl="1"/>
            <a:r>
              <a:rPr lang="en-US" sz="1600"/>
              <a:t>EF-S-07, actual expenditures</a:t>
            </a:r>
          </a:p>
          <a:p>
            <a:r>
              <a:rPr lang="en-US" sz="2000"/>
              <a:t>Transportation</a:t>
            </a:r>
          </a:p>
          <a:p>
            <a:pPr lvl="1"/>
            <a:r>
              <a:rPr lang="en-US" sz="1600"/>
              <a:t>Actual expenditures and revenues, previous year allocation</a:t>
            </a:r>
          </a:p>
          <a:p>
            <a:r>
              <a:rPr lang="en-US" sz="2000"/>
              <a:t>Approved Buses</a:t>
            </a:r>
          </a:p>
          <a:p>
            <a:pPr lvl="1"/>
            <a:r>
              <a:rPr lang="en-US" sz="1600"/>
              <a:t>Bus approvals, actual expenditures</a:t>
            </a:r>
          </a:p>
        </p:txBody>
      </p:sp>
      <p:pic>
        <p:nvPicPr>
          <p:cNvPr id="5" name="Content Placeholder 4">
            <a:extLst>
              <a:ext uri="{FF2B5EF4-FFF2-40B4-BE49-F238E27FC236}">
                <a16:creationId xmlns:a16="http://schemas.microsoft.com/office/drawing/2014/main" id="{963ABC59-B79F-4D02-88ED-B8D81D5274AB}"/>
              </a:ext>
            </a:extLst>
          </p:cNvPr>
          <p:cNvPicPr>
            <a:picLocks noGrp="1" noChangeAspect="1"/>
          </p:cNvPicPr>
          <p:nvPr>
            <p:ph sz="half" idx="2"/>
          </p:nvPr>
        </p:nvPicPr>
        <p:blipFill>
          <a:blip r:embed="rId2"/>
          <a:stretch>
            <a:fillRect/>
          </a:stretch>
        </p:blipFill>
        <p:spPr>
          <a:xfrm>
            <a:off x="5029200" y="2803713"/>
            <a:ext cx="3657600" cy="1783973"/>
          </a:xfrm>
          <a:prstGeom prst="rect">
            <a:avLst/>
          </a:prstGeom>
        </p:spPr>
      </p:pic>
      <p:sp>
        <p:nvSpPr>
          <p:cNvPr id="4" name="Slide Number Placeholder 3">
            <a:extLst>
              <a:ext uri="{FF2B5EF4-FFF2-40B4-BE49-F238E27FC236}">
                <a16:creationId xmlns:a16="http://schemas.microsoft.com/office/drawing/2014/main" id="{C794E6D9-3766-4BC4-B404-03481393AF82}"/>
              </a:ext>
            </a:extLst>
          </p:cNvPr>
          <p:cNvSpPr>
            <a:spLocks noGrp="1"/>
          </p:cNvSpPr>
          <p:nvPr>
            <p:ph type="sldNum" sz="quarter" idx="11"/>
          </p:nvPr>
        </p:nvSpPr>
        <p:spPr/>
        <p:txBody>
          <a:bodyPr/>
          <a:lstStyle/>
          <a:p>
            <a:pPr>
              <a:defRPr/>
            </a:pPr>
            <a:fld id="{67AB3043-1574-4DFD-A65C-73D2DA651C27}" type="slidenum">
              <a:rPr lang="en-US" altLang="en-US" smtClean="0"/>
              <a:pPr>
                <a:defRPr/>
              </a:pPr>
              <a:t>27</a:t>
            </a:fld>
            <a:endParaRPr lang="en-US" altLang="en-US"/>
          </a:p>
        </p:txBody>
      </p:sp>
    </p:spTree>
    <p:extLst>
      <p:ext uri="{BB962C8B-B14F-4D97-AF65-F5344CB8AC3E}">
        <p14:creationId xmlns:p14="http://schemas.microsoft.com/office/powerpoint/2010/main" val="2367344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B8D11-3A23-4F70-AE51-EB2CD1F15423}"/>
              </a:ext>
            </a:extLst>
          </p:cNvPr>
          <p:cNvSpPr>
            <a:spLocks noGrp="1"/>
          </p:cNvSpPr>
          <p:nvPr>
            <p:ph type="title"/>
          </p:nvPr>
        </p:nvSpPr>
        <p:spPr/>
        <p:txBody>
          <a:bodyPr/>
          <a:lstStyle/>
          <a:p>
            <a:r>
              <a:rPr lang="en-US"/>
              <a:t>Calculation: EPS Formula</a:t>
            </a:r>
          </a:p>
        </p:txBody>
      </p:sp>
      <p:sp>
        <p:nvSpPr>
          <p:cNvPr id="3" name="Content Placeholder 2">
            <a:extLst>
              <a:ext uri="{FF2B5EF4-FFF2-40B4-BE49-F238E27FC236}">
                <a16:creationId xmlns:a16="http://schemas.microsoft.com/office/drawing/2014/main" id="{3F8B87BB-D4F3-4B73-BE52-8F6954D41453}"/>
              </a:ext>
            </a:extLst>
          </p:cNvPr>
          <p:cNvSpPr>
            <a:spLocks noGrp="1"/>
          </p:cNvSpPr>
          <p:nvPr>
            <p:ph idx="1"/>
          </p:nvPr>
        </p:nvSpPr>
        <p:spPr>
          <a:xfrm>
            <a:off x="685800" y="1371600"/>
            <a:ext cx="7772400" cy="4267200"/>
          </a:xfrm>
        </p:spPr>
        <p:txBody>
          <a:bodyPr/>
          <a:lstStyle/>
          <a:p>
            <a:pPr marL="0" indent="0">
              <a:buNone/>
            </a:pPr>
            <a:r>
              <a:rPr lang="en-US" sz="2400" u="sng"/>
              <a:t>State and Local Share:</a:t>
            </a:r>
          </a:p>
          <a:p>
            <a:pPr>
              <a:buFont typeface="Arial"/>
              <a:buChar char="•"/>
            </a:pPr>
            <a:r>
              <a:rPr lang="en-US" sz="1800"/>
              <a:t>In order to receive State subsidy, SAUs must contribute the required local amount per the EPS calculation.</a:t>
            </a:r>
          </a:p>
          <a:p>
            <a:pPr>
              <a:buFont typeface="Arial"/>
              <a:buChar char="•"/>
            </a:pPr>
            <a:r>
              <a:rPr lang="en-US" sz="1800"/>
              <a:t>Many SAUs raise above and beyond what the State requires for the local share – that is referred to as "additional local".</a:t>
            </a:r>
          </a:p>
          <a:p>
            <a:pPr marL="0" indent="0">
              <a:buNone/>
            </a:pPr>
            <a:r>
              <a:rPr lang="en-US" sz="2400" u="sng"/>
              <a:t>Key Factors in Determining Required Local Share:</a:t>
            </a:r>
          </a:p>
          <a:p>
            <a:pPr>
              <a:buFont typeface="Arial"/>
              <a:buChar char="•"/>
            </a:pPr>
            <a:r>
              <a:rPr lang="en-US" sz="1800"/>
              <a:t>Valuation by town as provided by the Maine Revenue Service each year, which determines ability to pay</a:t>
            </a:r>
          </a:p>
          <a:p>
            <a:pPr>
              <a:buFont typeface="Arial"/>
              <a:buChar char="•"/>
            </a:pPr>
            <a:r>
              <a:rPr lang="en-US" sz="1800"/>
              <a:t>Percentage of students by town within a combined SAU, used to determine distribution of Total Allocation by Town</a:t>
            </a:r>
          </a:p>
          <a:p>
            <a:pPr>
              <a:buFont typeface="Arial"/>
              <a:buChar char="•"/>
            </a:pPr>
            <a:r>
              <a:rPr lang="en-US" sz="1800"/>
              <a:t>Mil Expectation calculated after determining Total Cost of Education, State Funds Available, and Valuation by Town.</a:t>
            </a:r>
          </a:p>
          <a:p>
            <a:pPr>
              <a:buFont typeface="Arial"/>
              <a:buChar char="•"/>
            </a:pPr>
            <a:r>
              <a:rPr lang="en-US" sz="1800"/>
              <a:t>Current FY 24 Mil Rate = 7.29</a:t>
            </a:r>
          </a:p>
          <a:p>
            <a:endParaRPr lang="en-US"/>
          </a:p>
          <a:p>
            <a:endParaRPr lang="en-US"/>
          </a:p>
        </p:txBody>
      </p:sp>
      <p:sp>
        <p:nvSpPr>
          <p:cNvPr id="4" name="Slide Number Placeholder 3">
            <a:extLst>
              <a:ext uri="{FF2B5EF4-FFF2-40B4-BE49-F238E27FC236}">
                <a16:creationId xmlns:a16="http://schemas.microsoft.com/office/drawing/2014/main" id="{F47D951B-2B82-47C1-82F7-D93A67584D0E}"/>
              </a:ext>
            </a:extLst>
          </p:cNvPr>
          <p:cNvSpPr>
            <a:spLocks noGrp="1"/>
          </p:cNvSpPr>
          <p:nvPr>
            <p:ph type="sldNum" sz="quarter" idx="11"/>
          </p:nvPr>
        </p:nvSpPr>
        <p:spPr/>
        <p:txBody>
          <a:bodyPr/>
          <a:lstStyle/>
          <a:p>
            <a:fld id="{FB0FDD27-9D0B-4719-AF55-AD9E97239A4F}" type="slidenum">
              <a:rPr lang="en-US" altLang="en-US" smtClean="0"/>
              <a:pPr/>
              <a:t>28</a:t>
            </a:fld>
            <a:endParaRPr lang="en-US" altLang="en-US"/>
          </a:p>
        </p:txBody>
      </p:sp>
    </p:spTree>
    <p:extLst>
      <p:ext uri="{BB962C8B-B14F-4D97-AF65-F5344CB8AC3E}">
        <p14:creationId xmlns:p14="http://schemas.microsoft.com/office/powerpoint/2010/main" val="3940706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5B773-83E4-4589-B87E-670B922F103B}"/>
              </a:ext>
            </a:extLst>
          </p:cNvPr>
          <p:cNvSpPr>
            <a:spLocks noGrp="1"/>
          </p:cNvSpPr>
          <p:nvPr>
            <p:ph type="title"/>
          </p:nvPr>
        </p:nvSpPr>
        <p:spPr/>
        <p:txBody>
          <a:bodyPr/>
          <a:lstStyle/>
          <a:p>
            <a:r>
              <a:rPr lang="en-US"/>
              <a:t>ED 279 – Section 4</a:t>
            </a:r>
          </a:p>
        </p:txBody>
      </p:sp>
      <p:sp>
        <p:nvSpPr>
          <p:cNvPr id="3" name="Content Placeholder 2">
            <a:extLst>
              <a:ext uri="{FF2B5EF4-FFF2-40B4-BE49-F238E27FC236}">
                <a16:creationId xmlns:a16="http://schemas.microsoft.com/office/drawing/2014/main" id="{FB355AD6-4B48-45E1-952A-466A03E26F5D}"/>
              </a:ext>
            </a:extLst>
          </p:cNvPr>
          <p:cNvSpPr>
            <a:spLocks noGrp="1"/>
          </p:cNvSpPr>
          <p:nvPr>
            <p:ph sz="half" idx="1"/>
          </p:nvPr>
        </p:nvSpPr>
        <p:spPr/>
        <p:txBody>
          <a:bodyPr/>
          <a:lstStyle/>
          <a:p>
            <a:r>
              <a:rPr lang="en-US" sz="2000"/>
              <a:t>Distribution of Allocation</a:t>
            </a:r>
          </a:p>
          <a:p>
            <a:pPr lvl="1"/>
            <a:r>
              <a:rPr lang="en-US" sz="1600"/>
              <a:t>Resident students by town</a:t>
            </a:r>
          </a:p>
          <a:p>
            <a:pPr lvl="1"/>
            <a:r>
              <a:rPr lang="en-US" sz="1600"/>
              <a:t>Operating, Other Subsidizable, and Techer Retirement Allocation</a:t>
            </a:r>
          </a:p>
          <a:p>
            <a:pPr lvl="1"/>
            <a:r>
              <a:rPr lang="en-US" sz="1600"/>
              <a:t>Debt service by town</a:t>
            </a:r>
          </a:p>
          <a:p>
            <a:r>
              <a:rPr lang="en-US" sz="2000"/>
              <a:t>State valuation by town</a:t>
            </a:r>
          </a:p>
          <a:p>
            <a:pPr lvl="1"/>
            <a:r>
              <a:rPr lang="en-US" sz="1600"/>
              <a:t>Valuations of past 3 years</a:t>
            </a:r>
          </a:p>
          <a:p>
            <a:pPr lvl="2"/>
            <a:r>
              <a:rPr lang="en-US" sz="1600"/>
              <a:t>Uses either most recent or 3 year average, whichever is less</a:t>
            </a:r>
          </a:p>
          <a:p>
            <a:endParaRPr lang="en-US"/>
          </a:p>
        </p:txBody>
      </p:sp>
      <p:pic>
        <p:nvPicPr>
          <p:cNvPr id="5" name="Content Placeholder 4">
            <a:extLst>
              <a:ext uri="{FF2B5EF4-FFF2-40B4-BE49-F238E27FC236}">
                <a16:creationId xmlns:a16="http://schemas.microsoft.com/office/drawing/2014/main" id="{4AFB7928-AC60-47CC-B8D2-80ABEF785EE1}"/>
              </a:ext>
            </a:extLst>
          </p:cNvPr>
          <p:cNvPicPr>
            <a:picLocks noGrp="1" noChangeAspect="1"/>
          </p:cNvPicPr>
          <p:nvPr>
            <p:ph sz="half" idx="2"/>
          </p:nvPr>
        </p:nvPicPr>
        <p:blipFill>
          <a:blip r:embed="rId2"/>
          <a:stretch>
            <a:fillRect/>
          </a:stretch>
        </p:blipFill>
        <p:spPr>
          <a:xfrm>
            <a:off x="4648200" y="2067118"/>
            <a:ext cx="4038600" cy="3257164"/>
          </a:xfrm>
          <a:prstGeom prst="rect">
            <a:avLst/>
          </a:prstGeom>
        </p:spPr>
      </p:pic>
      <p:sp>
        <p:nvSpPr>
          <p:cNvPr id="4" name="Slide Number Placeholder 3">
            <a:extLst>
              <a:ext uri="{FF2B5EF4-FFF2-40B4-BE49-F238E27FC236}">
                <a16:creationId xmlns:a16="http://schemas.microsoft.com/office/drawing/2014/main" id="{E183C7D0-1AF1-4F8A-A25D-0DB91910D575}"/>
              </a:ext>
            </a:extLst>
          </p:cNvPr>
          <p:cNvSpPr>
            <a:spLocks noGrp="1"/>
          </p:cNvSpPr>
          <p:nvPr>
            <p:ph type="sldNum" sz="quarter" idx="11"/>
          </p:nvPr>
        </p:nvSpPr>
        <p:spPr/>
        <p:txBody>
          <a:bodyPr/>
          <a:lstStyle/>
          <a:p>
            <a:pPr>
              <a:defRPr/>
            </a:pPr>
            <a:fld id="{67AB3043-1574-4DFD-A65C-73D2DA651C27}" type="slidenum">
              <a:rPr lang="en-US" altLang="en-US" smtClean="0"/>
              <a:pPr>
                <a:defRPr/>
              </a:pPr>
              <a:t>29</a:t>
            </a:fld>
            <a:endParaRPr lang="en-US" altLang="en-US"/>
          </a:p>
        </p:txBody>
      </p:sp>
    </p:spTree>
    <p:extLst>
      <p:ext uri="{BB962C8B-B14F-4D97-AF65-F5344CB8AC3E}">
        <p14:creationId xmlns:p14="http://schemas.microsoft.com/office/powerpoint/2010/main" val="3319304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B8D11-3A23-4F70-AE51-EB2CD1F15423}"/>
              </a:ext>
            </a:extLst>
          </p:cNvPr>
          <p:cNvSpPr>
            <a:spLocks noGrp="1"/>
          </p:cNvSpPr>
          <p:nvPr>
            <p:ph type="title"/>
          </p:nvPr>
        </p:nvSpPr>
        <p:spPr/>
        <p:txBody>
          <a:bodyPr/>
          <a:lstStyle/>
          <a:p>
            <a:r>
              <a:rPr lang="en-US"/>
              <a:t>Federal Programs</a:t>
            </a:r>
          </a:p>
        </p:txBody>
      </p:sp>
      <p:sp>
        <p:nvSpPr>
          <p:cNvPr id="3" name="Content Placeholder 2">
            <a:extLst>
              <a:ext uri="{FF2B5EF4-FFF2-40B4-BE49-F238E27FC236}">
                <a16:creationId xmlns:a16="http://schemas.microsoft.com/office/drawing/2014/main" id="{3F8B87BB-D4F3-4B73-BE52-8F6954D41453}"/>
              </a:ext>
            </a:extLst>
          </p:cNvPr>
          <p:cNvSpPr>
            <a:spLocks noGrp="1"/>
          </p:cNvSpPr>
          <p:nvPr>
            <p:ph idx="1"/>
          </p:nvPr>
        </p:nvSpPr>
        <p:spPr/>
        <p:txBody>
          <a:bodyPr/>
          <a:lstStyle/>
          <a:p>
            <a:pPr marL="0" indent="0">
              <a:buNone/>
            </a:pPr>
            <a:r>
              <a:rPr lang="en-US" b="1" dirty="0">
                <a:solidFill>
                  <a:schemeClr val="accent5">
                    <a:lumMod val="25000"/>
                  </a:schemeClr>
                </a:solidFill>
              </a:rPr>
              <a:t>ESEA Dashboard </a:t>
            </a:r>
            <a:endParaRPr lang="en-US" dirty="0">
              <a:solidFill>
                <a:schemeClr val="accent5">
                  <a:lumMod val="25000"/>
                </a:schemeClr>
              </a:solidFill>
            </a:endParaRPr>
          </a:p>
          <a:p>
            <a:pPr marL="0" indent="0">
              <a:buNone/>
            </a:pPr>
            <a:endParaRPr lang="en-US" b="1">
              <a:solidFill>
                <a:schemeClr val="accent5">
                  <a:lumMod val="25000"/>
                </a:schemeClr>
              </a:solidFill>
            </a:endParaRPr>
          </a:p>
          <a:p>
            <a:pPr marL="0" indent="0">
              <a:buNone/>
            </a:pPr>
            <a:r>
              <a:rPr lang="en-US" b="1" dirty="0"/>
              <a:t>ESSER Dashboard </a:t>
            </a:r>
          </a:p>
          <a:p>
            <a:pPr marL="0" indent="0">
              <a:buNone/>
            </a:pPr>
            <a:endParaRPr lang="en-US" b="1"/>
          </a:p>
          <a:p>
            <a:pPr marL="0" indent="0">
              <a:buNone/>
            </a:pPr>
            <a:r>
              <a:rPr lang="en-US" b="1" dirty="0"/>
              <a:t>Reimbursement</a:t>
            </a:r>
          </a:p>
          <a:p>
            <a:pPr marL="0" indent="0">
              <a:buNone/>
            </a:pPr>
            <a:endParaRPr lang="en-US"/>
          </a:p>
          <a:p>
            <a:pPr marL="0" indent="0">
              <a:buNone/>
            </a:pPr>
            <a:r>
              <a:rPr lang="en-US" b="1" dirty="0"/>
              <a:t>Title IA</a:t>
            </a:r>
          </a:p>
          <a:p>
            <a:pPr marL="0" indent="0">
              <a:buNone/>
            </a:pPr>
            <a:r>
              <a:rPr lang="en-US" dirty="0"/>
              <a:t>Allocations</a:t>
            </a:r>
          </a:p>
          <a:p>
            <a:pPr marL="0" indent="0">
              <a:buNone/>
            </a:pPr>
            <a:r>
              <a:rPr lang="en-US" dirty="0"/>
              <a:t>Summer School Reallocation</a:t>
            </a:r>
          </a:p>
          <a:p>
            <a:pPr marL="0" indent="0">
              <a:buNone/>
            </a:pPr>
            <a:endParaRPr lang="en-US" dirty="0"/>
          </a:p>
          <a:p>
            <a:pPr marL="0" indent="0">
              <a:buNone/>
            </a:pPr>
            <a:endParaRPr lang="en-US"/>
          </a:p>
          <a:p>
            <a:pPr marL="0" indent="0">
              <a:buNone/>
            </a:pPr>
            <a:endParaRPr lang="en-US"/>
          </a:p>
          <a:p>
            <a:pPr marL="0" indent="0">
              <a:buNone/>
            </a:pPr>
            <a:endParaRPr lang="en-US"/>
          </a:p>
          <a:p>
            <a:pPr marL="0" indent="0">
              <a:buNone/>
            </a:pPr>
            <a:endParaRPr lang="en-US"/>
          </a:p>
        </p:txBody>
      </p:sp>
      <p:sp>
        <p:nvSpPr>
          <p:cNvPr id="4" name="Slide Number Placeholder 3">
            <a:extLst>
              <a:ext uri="{FF2B5EF4-FFF2-40B4-BE49-F238E27FC236}">
                <a16:creationId xmlns:a16="http://schemas.microsoft.com/office/drawing/2014/main" id="{A78DECCA-38B1-4EB2-8ABF-52801076F426}"/>
              </a:ext>
            </a:extLst>
          </p:cNvPr>
          <p:cNvSpPr>
            <a:spLocks noGrp="1"/>
          </p:cNvSpPr>
          <p:nvPr>
            <p:ph type="sldNum" sz="quarter" idx="11"/>
          </p:nvPr>
        </p:nvSpPr>
        <p:spPr/>
        <p:txBody>
          <a:bodyPr/>
          <a:lstStyle/>
          <a:p>
            <a:fld id="{FB0FDD27-9D0B-4719-AF55-AD9E97239A4F}" type="slidenum">
              <a:rPr lang="en-US" altLang="en-US" smtClean="0"/>
              <a:pPr/>
              <a:t>3</a:t>
            </a:fld>
            <a:endParaRPr lang="en-US" altLang="en-US"/>
          </a:p>
        </p:txBody>
      </p:sp>
    </p:spTree>
    <p:extLst>
      <p:ext uri="{BB962C8B-B14F-4D97-AF65-F5344CB8AC3E}">
        <p14:creationId xmlns:p14="http://schemas.microsoft.com/office/powerpoint/2010/main" val="7314750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5BFED-0573-47DC-B4CF-63FE2379EDA2}"/>
              </a:ext>
            </a:extLst>
          </p:cNvPr>
          <p:cNvSpPr>
            <a:spLocks noGrp="1"/>
          </p:cNvSpPr>
          <p:nvPr>
            <p:ph type="title"/>
          </p:nvPr>
        </p:nvSpPr>
        <p:spPr/>
        <p:txBody>
          <a:bodyPr/>
          <a:lstStyle/>
          <a:p>
            <a:r>
              <a:rPr lang="en-US"/>
              <a:t>ED 279 – Section 5</a:t>
            </a:r>
          </a:p>
        </p:txBody>
      </p:sp>
      <p:sp>
        <p:nvSpPr>
          <p:cNvPr id="3" name="Content Placeholder 2">
            <a:extLst>
              <a:ext uri="{FF2B5EF4-FFF2-40B4-BE49-F238E27FC236}">
                <a16:creationId xmlns:a16="http://schemas.microsoft.com/office/drawing/2014/main" id="{3E28EC4A-C34C-4731-9729-55562B0D0B47}"/>
              </a:ext>
            </a:extLst>
          </p:cNvPr>
          <p:cNvSpPr>
            <a:spLocks noGrp="1"/>
          </p:cNvSpPr>
          <p:nvPr>
            <p:ph sz="half" idx="1"/>
          </p:nvPr>
        </p:nvSpPr>
        <p:spPr/>
        <p:txBody>
          <a:bodyPr/>
          <a:lstStyle/>
          <a:p>
            <a:r>
              <a:rPr lang="en-US" sz="2000"/>
              <a:t>Section 5a</a:t>
            </a:r>
          </a:p>
          <a:p>
            <a:pPr lvl="1"/>
            <a:r>
              <a:rPr lang="en-US" sz="1600"/>
              <a:t>Adjustments to state subsidy and local allocation</a:t>
            </a:r>
          </a:p>
          <a:p>
            <a:pPr lvl="2"/>
            <a:r>
              <a:rPr lang="en-US" sz="1200"/>
              <a:t>Special education, minimum subsidy, debt service, economically disadvantaged</a:t>
            </a:r>
          </a:p>
          <a:p>
            <a:r>
              <a:rPr lang="en-US" sz="2000"/>
              <a:t>Section 5b</a:t>
            </a:r>
          </a:p>
          <a:p>
            <a:pPr lvl="1"/>
            <a:r>
              <a:rPr lang="en-US" sz="1600"/>
              <a:t>Adjustments to state subsidy</a:t>
            </a:r>
          </a:p>
          <a:p>
            <a:pPr lvl="2"/>
            <a:r>
              <a:rPr lang="en-US" sz="1200"/>
              <a:t>Career &amp; Technology Centers, Education Service Centers, </a:t>
            </a:r>
            <a:r>
              <a:rPr lang="en-US" sz="1200" err="1"/>
              <a:t>MaineCare</a:t>
            </a:r>
            <a:r>
              <a:rPr lang="en-US" sz="1200"/>
              <a:t> Seed</a:t>
            </a:r>
          </a:p>
          <a:p>
            <a:r>
              <a:rPr lang="en-US" sz="2000"/>
              <a:t>Section 5c</a:t>
            </a:r>
          </a:p>
          <a:p>
            <a:pPr lvl="1"/>
            <a:r>
              <a:rPr lang="en-US" sz="1600"/>
              <a:t>Local and state share %</a:t>
            </a:r>
          </a:p>
          <a:p>
            <a:r>
              <a:rPr lang="en-US" sz="2000"/>
              <a:t>Section 5f</a:t>
            </a:r>
          </a:p>
          <a:p>
            <a:pPr lvl="1"/>
            <a:r>
              <a:rPr lang="en-US" sz="1600"/>
              <a:t>Adjusted local contribution by town</a:t>
            </a:r>
          </a:p>
          <a:p>
            <a:pPr lvl="1"/>
            <a:endParaRPr lang="en-US" sz="1600"/>
          </a:p>
        </p:txBody>
      </p:sp>
      <p:pic>
        <p:nvPicPr>
          <p:cNvPr id="5" name="Content Placeholder 4">
            <a:extLst>
              <a:ext uri="{FF2B5EF4-FFF2-40B4-BE49-F238E27FC236}">
                <a16:creationId xmlns:a16="http://schemas.microsoft.com/office/drawing/2014/main" id="{7089DB8B-77DE-43AC-BF26-C61E20B7319F}"/>
              </a:ext>
            </a:extLst>
          </p:cNvPr>
          <p:cNvPicPr>
            <a:picLocks noGrp="1" noChangeAspect="1"/>
          </p:cNvPicPr>
          <p:nvPr>
            <p:ph sz="half" idx="2"/>
          </p:nvPr>
        </p:nvPicPr>
        <p:blipFill>
          <a:blip r:embed="rId2"/>
          <a:stretch>
            <a:fillRect/>
          </a:stretch>
        </p:blipFill>
        <p:spPr>
          <a:xfrm>
            <a:off x="4648200" y="2346762"/>
            <a:ext cx="4038600" cy="2697876"/>
          </a:xfrm>
          <a:prstGeom prst="rect">
            <a:avLst/>
          </a:prstGeom>
        </p:spPr>
      </p:pic>
      <p:sp>
        <p:nvSpPr>
          <p:cNvPr id="4" name="Slide Number Placeholder 3">
            <a:extLst>
              <a:ext uri="{FF2B5EF4-FFF2-40B4-BE49-F238E27FC236}">
                <a16:creationId xmlns:a16="http://schemas.microsoft.com/office/drawing/2014/main" id="{26356587-2E14-4C34-B68D-E33B692C7D43}"/>
              </a:ext>
            </a:extLst>
          </p:cNvPr>
          <p:cNvSpPr>
            <a:spLocks noGrp="1"/>
          </p:cNvSpPr>
          <p:nvPr>
            <p:ph type="sldNum" sz="quarter" idx="11"/>
          </p:nvPr>
        </p:nvSpPr>
        <p:spPr/>
        <p:txBody>
          <a:bodyPr/>
          <a:lstStyle/>
          <a:p>
            <a:pPr>
              <a:defRPr/>
            </a:pPr>
            <a:fld id="{67AB3043-1574-4DFD-A65C-73D2DA651C27}" type="slidenum">
              <a:rPr lang="en-US" altLang="en-US" smtClean="0"/>
              <a:pPr>
                <a:defRPr/>
              </a:pPr>
              <a:t>30</a:t>
            </a:fld>
            <a:endParaRPr lang="en-US" altLang="en-US"/>
          </a:p>
        </p:txBody>
      </p:sp>
    </p:spTree>
    <p:extLst>
      <p:ext uri="{BB962C8B-B14F-4D97-AF65-F5344CB8AC3E}">
        <p14:creationId xmlns:p14="http://schemas.microsoft.com/office/powerpoint/2010/main" val="495573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a:t>Adjustments – ED 279 Section 5</a:t>
            </a:r>
          </a:p>
        </p:txBody>
      </p:sp>
      <p:sp>
        <p:nvSpPr>
          <p:cNvPr id="3" name="Content Placeholder 2"/>
          <p:cNvSpPr>
            <a:spLocks noGrp="1"/>
          </p:cNvSpPr>
          <p:nvPr>
            <p:ph idx="1"/>
          </p:nvPr>
        </p:nvSpPr>
        <p:spPr/>
        <p:txBody>
          <a:bodyPr/>
          <a:lstStyle/>
          <a:p>
            <a:pPr marL="0" indent="0">
              <a:buNone/>
            </a:pPr>
            <a:r>
              <a:rPr lang="en-US" sz="1800"/>
              <a:t>List of adjustments where applicable:</a:t>
            </a:r>
          </a:p>
          <a:p>
            <a:pPr lvl="1">
              <a:buFont typeface="Wingdings" panose="05000000000000000000" pitchFamily="2" charset="2"/>
              <a:buChar char="v"/>
            </a:pPr>
            <a:r>
              <a:rPr lang="en-US" sz="1800"/>
              <a:t>Minimum State Allocation Adjustment (5%) </a:t>
            </a:r>
            <a:r>
              <a:rPr lang="en-US" sz="1400" i="1"/>
              <a:t>(Minimum Receiver)</a:t>
            </a:r>
          </a:p>
          <a:p>
            <a:pPr lvl="1">
              <a:buFont typeface="Wingdings" panose="05000000000000000000" pitchFamily="2" charset="2"/>
              <a:buChar char="v"/>
            </a:pPr>
            <a:r>
              <a:rPr lang="en-US" sz="1800"/>
              <a:t>Minimum Special Education Adjustment (50%) </a:t>
            </a:r>
            <a:r>
              <a:rPr lang="en-US" sz="1400" i="1"/>
              <a:t>(Minimum Receiver)</a:t>
            </a:r>
            <a:endParaRPr lang="en-US" sz="1800"/>
          </a:p>
          <a:p>
            <a:pPr lvl="1">
              <a:buFont typeface="Wingdings" panose="05000000000000000000" pitchFamily="2" charset="2"/>
              <a:buChar char="v"/>
            </a:pPr>
            <a:r>
              <a:rPr lang="en-US" sz="1800"/>
              <a:t>Adjustment for Debt Service </a:t>
            </a:r>
            <a:r>
              <a:rPr lang="en-US" sz="1400" i="1"/>
              <a:t>(Minimum Receiver)</a:t>
            </a:r>
            <a:endParaRPr lang="en-US" sz="1800"/>
          </a:p>
          <a:p>
            <a:pPr lvl="1">
              <a:buFont typeface="Wingdings" panose="05000000000000000000" pitchFamily="2" charset="2"/>
              <a:buChar char="v"/>
            </a:pPr>
            <a:r>
              <a:rPr lang="en-US" sz="1800"/>
              <a:t>Minimum Economically Disadvantaged Student Adjustment </a:t>
            </a:r>
            <a:r>
              <a:rPr lang="en-US" sz="1400" i="1"/>
              <a:t>(Minimum Receiver)</a:t>
            </a:r>
            <a:endParaRPr lang="en-US" sz="1800"/>
          </a:p>
          <a:p>
            <a:pPr lvl="1">
              <a:buFont typeface="Wingdings" panose="05000000000000000000" pitchFamily="2" charset="2"/>
              <a:buChar char="v"/>
            </a:pPr>
            <a:r>
              <a:rPr lang="en-US" sz="1800"/>
              <a:t>Audit Adjustments</a:t>
            </a:r>
          </a:p>
          <a:p>
            <a:pPr lvl="1">
              <a:buFont typeface="Wingdings" panose="05000000000000000000" pitchFamily="2" charset="2"/>
              <a:buChar char="v"/>
            </a:pPr>
            <a:r>
              <a:rPr lang="en-US" sz="1800"/>
              <a:t>Adjustment for Unappropriated Local Contribution</a:t>
            </a:r>
          </a:p>
          <a:p>
            <a:pPr lvl="1">
              <a:buFont typeface="Wingdings" panose="05000000000000000000" pitchFamily="2" charset="2"/>
              <a:buChar char="v"/>
            </a:pPr>
            <a:r>
              <a:rPr lang="en-US" sz="1800"/>
              <a:t>Long-Term Drug Treatment Centers Adjustments</a:t>
            </a:r>
          </a:p>
          <a:p>
            <a:pPr lvl="1">
              <a:buFont typeface="Wingdings" panose="05000000000000000000" pitchFamily="2" charset="2"/>
              <a:buChar char="v"/>
            </a:pPr>
            <a:r>
              <a:rPr lang="en-US" sz="1800"/>
              <a:t>Career and Technical Education (CTE)</a:t>
            </a:r>
          </a:p>
          <a:p>
            <a:pPr lvl="1">
              <a:buFont typeface="Wingdings" panose="05000000000000000000" pitchFamily="2" charset="2"/>
              <a:buChar char="v"/>
            </a:pPr>
            <a:r>
              <a:rPr lang="en-US" sz="1800"/>
              <a:t>Education Service Center (ESC) Member Allocation</a:t>
            </a:r>
          </a:p>
          <a:p>
            <a:pPr lvl="1">
              <a:buFont typeface="Wingdings" panose="05000000000000000000" pitchFamily="2" charset="2"/>
              <a:buChar char="v"/>
            </a:pPr>
            <a:r>
              <a:rPr lang="en-US" sz="1800"/>
              <a:t>Minimum Teacher Salary Adjustment</a:t>
            </a:r>
          </a:p>
          <a:p>
            <a:pPr lvl="1">
              <a:buFont typeface="Wingdings" panose="05000000000000000000" pitchFamily="2" charset="2"/>
              <a:buChar char="v"/>
            </a:pPr>
            <a:r>
              <a:rPr lang="en-US" sz="1800"/>
              <a:t>Maine Care Seed Adjustment</a:t>
            </a:r>
          </a:p>
          <a:p>
            <a:pPr marL="0" indent="0">
              <a:buNone/>
            </a:pPr>
            <a:endParaRPr lang="en-US" sz="1800"/>
          </a:p>
          <a:p>
            <a:endParaRPr lang="en-US" sz="1800"/>
          </a:p>
        </p:txBody>
      </p:sp>
      <p:sp>
        <p:nvSpPr>
          <p:cNvPr id="4" name="Slide Number Placeholder 3">
            <a:extLst>
              <a:ext uri="{FF2B5EF4-FFF2-40B4-BE49-F238E27FC236}">
                <a16:creationId xmlns:a16="http://schemas.microsoft.com/office/drawing/2014/main" id="{74DD4211-4B6D-42F8-9AB6-BAAA7A7924A8}"/>
              </a:ext>
            </a:extLst>
          </p:cNvPr>
          <p:cNvSpPr>
            <a:spLocks noGrp="1"/>
          </p:cNvSpPr>
          <p:nvPr>
            <p:ph type="sldNum" sz="quarter" idx="11"/>
          </p:nvPr>
        </p:nvSpPr>
        <p:spPr/>
        <p:txBody>
          <a:bodyPr/>
          <a:lstStyle/>
          <a:p>
            <a:fld id="{71F71E2C-AEBB-45D6-9F99-7B33E202CE70}" type="slidenum">
              <a:rPr lang="en-US" altLang="en-US" smtClean="0"/>
              <a:pPr/>
              <a:t>31</a:t>
            </a:fld>
            <a:endParaRPr lang="en-US" altLang="en-US"/>
          </a:p>
        </p:txBody>
      </p:sp>
    </p:spTree>
    <p:extLst>
      <p:ext uri="{BB962C8B-B14F-4D97-AF65-F5344CB8AC3E}">
        <p14:creationId xmlns:p14="http://schemas.microsoft.com/office/powerpoint/2010/main" val="1436419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B8D11-3A23-4F70-AE51-EB2CD1F15423}"/>
              </a:ext>
            </a:extLst>
          </p:cNvPr>
          <p:cNvSpPr>
            <a:spLocks noGrp="1"/>
          </p:cNvSpPr>
          <p:nvPr>
            <p:ph type="title"/>
          </p:nvPr>
        </p:nvSpPr>
        <p:spPr/>
        <p:txBody>
          <a:bodyPr/>
          <a:lstStyle/>
          <a:p>
            <a:r>
              <a:rPr lang="en-US"/>
              <a:t>Distribution of State Funding</a:t>
            </a:r>
          </a:p>
        </p:txBody>
      </p:sp>
      <p:sp>
        <p:nvSpPr>
          <p:cNvPr id="3" name="Content Placeholder 2">
            <a:extLst>
              <a:ext uri="{FF2B5EF4-FFF2-40B4-BE49-F238E27FC236}">
                <a16:creationId xmlns:a16="http://schemas.microsoft.com/office/drawing/2014/main" id="{3F8B87BB-D4F3-4B73-BE52-8F6954D41453}"/>
              </a:ext>
            </a:extLst>
          </p:cNvPr>
          <p:cNvSpPr>
            <a:spLocks noGrp="1"/>
          </p:cNvSpPr>
          <p:nvPr>
            <p:ph idx="1"/>
          </p:nvPr>
        </p:nvSpPr>
        <p:spPr>
          <a:xfrm>
            <a:off x="685800" y="1857994"/>
            <a:ext cx="7772400" cy="2214283"/>
          </a:xfrm>
        </p:spPr>
        <p:txBody>
          <a:bodyPr/>
          <a:lstStyle/>
          <a:p>
            <a:pPr marL="0" indent="0">
              <a:buNone/>
            </a:pPr>
            <a:r>
              <a:rPr lang="en-US" sz="2400" u="sng"/>
              <a:t>How to distribute State funds to individual SAUs:</a:t>
            </a:r>
            <a:endParaRPr lang="en-US" sz="2400"/>
          </a:p>
          <a:p>
            <a:pPr marL="0" indent="0">
              <a:buNone/>
            </a:pPr>
            <a:r>
              <a:rPr lang="en-US" sz="1800"/>
              <a:t>Example SAU: </a:t>
            </a:r>
            <a:r>
              <a:rPr lang="en-US" sz="1800" b="1"/>
              <a:t>Augusta</a:t>
            </a:r>
          </a:p>
          <a:p>
            <a:pPr marL="0" indent="0">
              <a:buNone/>
            </a:pPr>
            <a:r>
              <a:rPr lang="en-US" sz="1800"/>
              <a:t>Total Cost of Education per EPS = $27,083,361.63</a:t>
            </a:r>
          </a:p>
          <a:p>
            <a:pPr marL="0" indent="0">
              <a:buNone/>
            </a:pPr>
            <a:r>
              <a:rPr lang="en-US" sz="1800"/>
              <a:t>Town Valuation = $1,656,850,000</a:t>
            </a:r>
          </a:p>
          <a:p>
            <a:pPr marL="0" indent="0">
              <a:buNone/>
            </a:pPr>
            <a:r>
              <a:rPr lang="en-US" sz="1200"/>
              <a:t>X</a:t>
            </a:r>
            <a:r>
              <a:rPr lang="en-US" sz="1800"/>
              <a:t> Mil Rate Expectation = 7.10</a:t>
            </a:r>
          </a:p>
          <a:p>
            <a:pPr marL="0" indent="0">
              <a:buNone/>
            </a:pPr>
            <a:r>
              <a:rPr lang="en-US" sz="1800"/>
              <a:t>= Local Ability to Pay = $11,763,635.00</a:t>
            </a:r>
          </a:p>
          <a:p>
            <a:endParaRPr lang="en-US" sz="1800"/>
          </a:p>
        </p:txBody>
      </p:sp>
      <p:sp>
        <p:nvSpPr>
          <p:cNvPr id="4" name="TextBox 3">
            <a:extLst>
              <a:ext uri="{FF2B5EF4-FFF2-40B4-BE49-F238E27FC236}">
                <a16:creationId xmlns:a16="http://schemas.microsoft.com/office/drawing/2014/main" id="{788E2A2D-EE10-CDB0-D07A-2FEB4C22167E}"/>
              </a:ext>
            </a:extLst>
          </p:cNvPr>
          <p:cNvSpPr txBox="1"/>
          <p:nvPr/>
        </p:nvSpPr>
        <p:spPr>
          <a:xfrm>
            <a:off x="685800" y="1334774"/>
            <a:ext cx="666974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Century Gothic"/>
              </a:rPr>
              <a:t>How Big A Slice Does Each SAU Get?</a:t>
            </a:r>
            <a:r>
              <a:rPr lang="en-US" sz="2800">
                <a:solidFill>
                  <a:srgbClr val="000000"/>
                </a:solidFill>
                <a:latin typeface="Century Gothic"/>
              </a:rPr>
              <a:t>​</a:t>
            </a:r>
            <a:endParaRPr lang="en-US" sz="2800">
              <a:latin typeface="Century Gothic"/>
            </a:endParaRPr>
          </a:p>
        </p:txBody>
      </p:sp>
      <p:sp>
        <p:nvSpPr>
          <p:cNvPr id="5" name="TextBox 4">
            <a:extLst>
              <a:ext uri="{FF2B5EF4-FFF2-40B4-BE49-F238E27FC236}">
                <a16:creationId xmlns:a16="http://schemas.microsoft.com/office/drawing/2014/main" id="{465ED9BB-AEE6-F3D8-E821-6D761DABE5FA}"/>
              </a:ext>
            </a:extLst>
          </p:cNvPr>
          <p:cNvSpPr txBox="1"/>
          <p:nvPr/>
        </p:nvSpPr>
        <p:spPr>
          <a:xfrm>
            <a:off x="1143000" y="4321458"/>
            <a:ext cx="6571127" cy="1107996"/>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600">
                <a:latin typeface="+mn-lt"/>
              </a:rPr>
              <a:t>Total Cost of Education per EPS for SAU = $27,083,361.63</a:t>
            </a:r>
          </a:p>
          <a:p>
            <a:pPr algn="r"/>
            <a:r>
              <a:rPr lang="en-US" sz="1600" i="1">
                <a:latin typeface="+mn-lt"/>
              </a:rPr>
              <a:t>Minus </a:t>
            </a:r>
            <a:r>
              <a:rPr lang="en-US" sz="1600">
                <a:latin typeface="+mn-lt"/>
              </a:rPr>
              <a:t>Local Ability to Pay = </a:t>
            </a:r>
            <a:r>
              <a:rPr lang="en-US" sz="1600" u="sng">
                <a:latin typeface="+mn-lt"/>
              </a:rPr>
              <a:t>$11,763,635.00</a:t>
            </a:r>
          </a:p>
          <a:p>
            <a:pPr algn="r"/>
            <a:r>
              <a:rPr lang="en-US" sz="1600" i="1">
                <a:latin typeface="+mn-lt"/>
              </a:rPr>
              <a:t>Equals </a:t>
            </a:r>
            <a:r>
              <a:rPr lang="en-US" sz="1600">
                <a:latin typeface="+mn-lt"/>
              </a:rPr>
              <a:t>State Contribution to SAU = </a:t>
            </a:r>
            <a:r>
              <a:rPr lang="en-US" sz="1600" b="1" u="sng">
                <a:latin typeface="+mn-lt"/>
              </a:rPr>
              <a:t>$15,319,726.63</a:t>
            </a:r>
          </a:p>
          <a:p>
            <a:pPr algn="l"/>
            <a:endParaRPr lang="en-US"/>
          </a:p>
        </p:txBody>
      </p:sp>
      <p:sp>
        <p:nvSpPr>
          <p:cNvPr id="6" name="Slide Number Placeholder 5">
            <a:extLst>
              <a:ext uri="{FF2B5EF4-FFF2-40B4-BE49-F238E27FC236}">
                <a16:creationId xmlns:a16="http://schemas.microsoft.com/office/drawing/2014/main" id="{3FC62CDB-F212-4A97-98C7-700E2A1FC829}"/>
              </a:ext>
            </a:extLst>
          </p:cNvPr>
          <p:cNvSpPr>
            <a:spLocks noGrp="1"/>
          </p:cNvSpPr>
          <p:nvPr>
            <p:ph type="sldNum" sz="quarter" idx="11"/>
          </p:nvPr>
        </p:nvSpPr>
        <p:spPr/>
        <p:txBody>
          <a:bodyPr/>
          <a:lstStyle/>
          <a:p>
            <a:fld id="{FB0FDD27-9D0B-4719-AF55-AD9E97239A4F}" type="slidenum">
              <a:rPr lang="en-US" altLang="en-US" smtClean="0"/>
              <a:pPr/>
              <a:t>32</a:t>
            </a:fld>
            <a:endParaRPr lang="en-US" altLang="en-US"/>
          </a:p>
        </p:txBody>
      </p:sp>
    </p:spTree>
    <p:extLst>
      <p:ext uri="{BB962C8B-B14F-4D97-AF65-F5344CB8AC3E}">
        <p14:creationId xmlns:p14="http://schemas.microsoft.com/office/powerpoint/2010/main" val="31477025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B8D11-3A23-4F70-AE51-EB2CD1F15423}"/>
              </a:ext>
            </a:extLst>
          </p:cNvPr>
          <p:cNvSpPr>
            <a:spLocks noGrp="1"/>
          </p:cNvSpPr>
          <p:nvPr>
            <p:ph type="title"/>
          </p:nvPr>
        </p:nvSpPr>
        <p:spPr/>
        <p:txBody>
          <a:bodyPr/>
          <a:lstStyle/>
          <a:p>
            <a:r>
              <a:rPr lang="en-US"/>
              <a:t>Distribution of State Funding</a:t>
            </a:r>
          </a:p>
        </p:txBody>
      </p:sp>
      <p:sp>
        <p:nvSpPr>
          <p:cNvPr id="3" name="Content Placeholder 2">
            <a:extLst>
              <a:ext uri="{FF2B5EF4-FFF2-40B4-BE49-F238E27FC236}">
                <a16:creationId xmlns:a16="http://schemas.microsoft.com/office/drawing/2014/main" id="{3F8B87BB-D4F3-4B73-BE52-8F6954D41453}"/>
              </a:ext>
            </a:extLst>
          </p:cNvPr>
          <p:cNvSpPr>
            <a:spLocks noGrp="1"/>
          </p:cNvSpPr>
          <p:nvPr>
            <p:ph idx="1"/>
          </p:nvPr>
        </p:nvSpPr>
        <p:spPr>
          <a:xfrm>
            <a:off x="730622" y="1821317"/>
            <a:ext cx="7772400" cy="2214283"/>
          </a:xfrm>
        </p:spPr>
        <p:txBody>
          <a:bodyPr/>
          <a:lstStyle/>
          <a:p>
            <a:pPr marL="0" indent="0">
              <a:buNone/>
            </a:pPr>
            <a:r>
              <a:rPr lang="en-US" sz="2400" u="sng"/>
              <a:t>How to distribute State funds to individual SAUs:</a:t>
            </a:r>
            <a:endParaRPr lang="en-US" sz="2400"/>
          </a:p>
          <a:p>
            <a:pPr marL="0" indent="0">
              <a:buNone/>
            </a:pPr>
            <a:r>
              <a:rPr lang="en-US" sz="1800"/>
              <a:t>Example SAU: </a:t>
            </a:r>
            <a:r>
              <a:rPr lang="en-US" sz="1800" b="1"/>
              <a:t>York</a:t>
            </a:r>
          </a:p>
          <a:p>
            <a:pPr marL="0" indent="0">
              <a:buNone/>
            </a:pPr>
            <a:r>
              <a:rPr lang="en-US" sz="1800"/>
              <a:t>Total Cost of Education per EPS = $21,612,236.37</a:t>
            </a:r>
          </a:p>
          <a:p>
            <a:pPr marL="0" indent="0">
              <a:buNone/>
            </a:pPr>
            <a:r>
              <a:rPr lang="en-US" sz="1800"/>
              <a:t>Town Valuation = $4,704,133,333</a:t>
            </a:r>
          </a:p>
          <a:p>
            <a:pPr marL="0" indent="0">
              <a:buNone/>
            </a:pPr>
            <a:r>
              <a:rPr lang="en-US" sz="1200"/>
              <a:t>X</a:t>
            </a:r>
            <a:r>
              <a:rPr lang="en-US" sz="1800"/>
              <a:t> Mil Rate Expectation = 7.10</a:t>
            </a:r>
          </a:p>
          <a:p>
            <a:pPr marL="0" indent="0">
              <a:buNone/>
            </a:pPr>
            <a:r>
              <a:rPr lang="en-US" sz="1800"/>
              <a:t>= Local Ability to Pay = $33,399,346.66</a:t>
            </a:r>
          </a:p>
          <a:p>
            <a:endParaRPr lang="en-US" sz="1800"/>
          </a:p>
        </p:txBody>
      </p:sp>
      <p:sp>
        <p:nvSpPr>
          <p:cNvPr id="4" name="TextBox 3">
            <a:extLst>
              <a:ext uri="{FF2B5EF4-FFF2-40B4-BE49-F238E27FC236}">
                <a16:creationId xmlns:a16="http://schemas.microsoft.com/office/drawing/2014/main" id="{788E2A2D-EE10-CDB0-D07A-2FEB4C22167E}"/>
              </a:ext>
            </a:extLst>
          </p:cNvPr>
          <p:cNvSpPr txBox="1"/>
          <p:nvPr/>
        </p:nvSpPr>
        <p:spPr>
          <a:xfrm>
            <a:off x="685800" y="1298097"/>
            <a:ext cx="666974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Century Gothic"/>
              </a:rPr>
              <a:t>How Big A Slice Does Each SAU Get?</a:t>
            </a:r>
            <a:r>
              <a:rPr lang="en-US" sz="2800">
                <a:solidFill>
                  <a:srgbClr val="000000"/>
                </a:solidFill>
                <a:latin typeface="Century Gothic"/>
              </a:rPr>
              <a:t>​</a:t>
            </a:r>
            <a:endParaRPr lang="en-US" sz="2800">
              <a:latin typeface="Century Gothic"/>
            </a:endParaRPr>
          </a:p>
        </p:txBody>
      </p:sp>
      <p:sp>
        <p:nvSpPr>
          <p:cNvPr id="5" name="TextBox 4">
            <a:extLst>
              <a:ext uri="{FF2B5EF4-FFF2-40B4-BE49-F238E27FC236}">
                <a16:creationId xmlns:a16="http://schemas.microsoft.com/office/drawing/2014/main" id="{465ED9BB-AEE6-F3D8-E821-6D761DABE5FA}"/>
              </a:ext>
            </a:extLst>
          </p:cNvPr>
          <p:cNvSpPr txBox="1"/>
          <p:nvPr/>
        </p:nvSpPr>
        <p:spPr>
          <a:xfrm>
            <a:off x="732177" y="4343400"/>
            <a:ext cx="7297268" cy="1400383"/>
          </a:xfrm>
          <a:prstGeom prst="rect">
            <a:avLst/>
          </a:prstGeom>
          <a:noFill/>
          <a:ln>
            <a:solidFill>
              <a:srgbClr val="162C4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600">
                <a:latin typeface="Century Gothic"/>
              </a:rPr>
              <a:t>Total Cost of Education per EPS for SAU = $21,612,236.37</a:t>
            </a:r>
          </a:p>
          <a:p>
            <a:pPr algn="r"/>
            <a:r>
              <a:rPr lang="en-US" sz="1600" i="1">
                <a:latin typeface="Century Gothic"/>
              </a:rPr>
              <a:t>Minus </a:t>
            </a:r>
            <a:r>
              <a:rPr lang="en-US" sz="1600">
                <a:latin typeface="Century Gothic"/>
              </a:rPr>
              <a:t>Local Ability to Pay = </a:t>
            </a:r>
            <a:r>
              <a:rPr lang="en-US" sz="1600" u="sng">
                <a:latin typeface="Century Gothic"/>
              </a:rPr>
              <a:t>$33,399,346.66</a:t>
            </a:r>
          </a:p>
          <a:p>
            <a:pPr algn="r"/>
            <a:r>
              <a:rPr lang="en-US" sz="1600" i="1">
                <a:latin typeface="Century Gothic"/>
              </a:rPr>
              <a:t>  Equals </a:t>
            </a:r>
            <a:r>
              <a:rPr lang="en-US" sz="1600">
                <a:latin typeface="Century Gothic"/>
              </a:rPr>
              <a:t>State Contribution to SAU = </a:t>
            </a:r>
            <a:r>
              <a:rPr lang="en-US" sz="1600" b="1" u="sng">
                <a:latin typeface="Century Gothic"/>
              </a:rPr>
              <a:t>$0                   </a:t>
            </a:r>
            <a:r>
              <a:rPr lang="en-US" sz="1600" u="sng">
                <a:latin typeface="Century Gothic"/>
              </a:rPr>
              <a:t>*</a:t>
            </a:r>
          </a:p>
          <a:p>
            <a:pPr algn="r"/>
            <a:r>
              <a:rPr lang="en-US" sz="1600">
                <a:latin typeface="Century Gothic"/>
              </a:rPr>
              <a:t>State Contribution after Minimum Receiver Adjustment = </a:t>
            </a:r>
            <a:r>
              <a:rPr lang="en-US" sz="1600" u="sng">
                <a:latin typeface="Century Gothic"/>
              </a:rPr>
              <a:t>$ 2,968,115.81</a:t>
            </a:r>
          </a:p>
          <a:p>
            <a:pPr lvl="6">
              <a:spcBef>
                <a:spcPts val="600"/>
              </a:spcBef>
            </a:pPr>
            <a:r>
              <a:rPr lang="en-US" sz="1600" i="1">
                <a:latin typeface="Century Gothic"/>
              </a:rPr>
              <a:t>* This is an example of a Minimum Receiver</a:t>
            </a:r>
            <a:endParaRPr lang="en-US" sz="1600" i="1"/>
          </a:p>
        </p:txBody>
      </p:sp>
      <p:sp>
        <p:nvSpPr>
          <p:cNvPr id="6" name="Slide Number Placeholder 5">
            <a:extLst>
              <a:ext uri="{FF2B5EF4-FFF2-40B4-BE49-F238E27FC236}">
                <a16:creationId xmlns:a16="http://schemas.microsoft.com/office/drawing/2014/main" id="{749B1BD1-83D1-4E96-AEBA-A3215BA09B0C}"/>
              </a:ext>
            </a:extLst>
          </p:cNvPr>
          <p:cNvSpPr>
            <a:spLocks noGrp="1"/>
          </p:cNvSpPr>
          <p:nvPr>
            <p:ph type="sldNum" sz="quarter" idx="11"/>
          </p:nvPr>
        </p:nvSpPr>
        <p:spPr/>
        <p:txBody>
          <a:bodyPr/>
          <a:lstStyle/>
          <a:p>
            <a:fld id="{FB0FDD27-9D0B-4719-AF55-AD9E97239A4F}" type="slidenum">
              <a:rPr lang="en-US" altLang="en-US" smtClean="0"/>
              <a:pPr/>
              <a:t>33</a:t>
            </a:fld>
            <a:endParaRPr lang="en-US" altLang="en-US"/>
          </a:p>
        </p:txBody>
      </p:sp>
    </p:spTree>
    <p:extLst>
      <p:ext uri="{BB962C8B-B14F-4D97-AF65-F5344CB8AC3E}">
        <p14:creationId xmlns:p14="http://schemas.microsoft.com/office/powerpoint/2010/main" val="18940540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B8D11-3A23-4F70-AE51-EB2CD1F15423}"/>
              </a:ext>
            </a:extLst>
          </p:cNvPr>
          <p:cNvSpPr>
            <a:spLocks noGrp="1"/>
          </p:cNvSpPr>
          <p:nvPr>
            <p:ph type="title"/>
          </p:nvPr>
        </p:nvSpPr>
        <p:spPr/>
        <p:txBody>
          <a:bodyPr/>
          <a:lstStyle/>
          <a:p>
            <a:r>
              <a:rPr lang="en-US"/>
              <a:t>Distribution of State Funding</a:t>
            </a:r>
          </a:p>
        </p:txBody>
      </p:sp>
      <p:sp>
        <p:nvSpPr>
          <p:cNvPr id="3" name="Content Placeholder 2">
            <a:extLst>
              <a:ext uri="{FF2B5EF4-FFF2-40B4-BE49-F238E27FC236}">
                <a16:creationId xmlns:a16="http://schemas.microsoft.com/office/drawing/2014/main" id="{3F8B87BB-D4F3-4B73-BE52-8F6954D41453}"/>
              </a:ext>
            </a:extLst>
          </p:cNvPr>
          <p:cNvSpPr>
            <a:spLocks noGrp="1"/>
          </p:cNvSpPr>
          <p:nvPr>
            <p:ph idx="1"/>
          </p:nvPr>
        </p:nvSpPr>
        <p:spPr>
          <a:xfrm>
            <a:off x="685800" y="1371600"/>
            <a:ext cx="7772400" cy="4343400"/>
          </a:xfrm>
        </p:spPr>
        <p:txBody>
          <a:bodyPr/>
          <a:lstStyle/>
          <a:p>
            <a:pPr marL="0" indent="0" algn="ctr">
              <a:buNone/>
            </a:pPr>
            <a:r>
              <a:rPr lang="en-US"/>
              <a:t>Minimum Receiver Status</a:t>
            </a:r>
          </a:p>
          <a:p>
            <a:pPr marL="0" indent="0" algn="ctr">
              <a:buNone/>
            </a:pPr>
            <a:endParaRPr lang="en-US" sz="1100">
              <a:solidFill>
                <a:schemeClr val="tx1"/>
              </a:solidFill>
            </a:endParaRPr>
          </a:p>
          <a:p>
            <a:r>
              <a:rPr lang="en-US" sz="2000">
                <a:ea typeface="+mn-lt"/>
                <a:cs typeface="+mn-lt"/>
              </a:rPr>
              <a:t>When a SAU/town's ability to pay is </a:t>
            </a:r>
            <a:r>
              <a:rPr lang="en-US" sz="2000" i="1">
                <a:ea typeface="+mn-lt"/>
                <a:cs typeface="+mn-lt"/>
              </a:rPr>
              <a:t>greater</a:t>
            </a:r>
            <a:r>
              <a:rPr lang="en-US" sz="2000">
                <a:ea typeface="+mn-lt"/>
                <a:cs typeface="+mn-lt"/>
              </a:rPr>
              <a:t> than their required local contribution, then they are considered a minimum receiver.</a:t>
            </a:r>
            <a:endParaRPr lang="en-US" sz="2000"/>
          </a:p>
          <a:p>
            <a:pPr>
              <a:spcBef>
                <a:spcPts val="1600"/>
              </a:spcBef>
              <a:spcAft>
                <a:spcPts val="0"/>
              </a:spcAft>
            </a:pPr>
            <a:r>
              <a:rPr lang="en-US" sz="2000">
                <a:ea typeface="+mn-lt"/>
                <a:cs typeface="+mn-lt"/>
              </a:rPr>
              <a:t>Remember, the EPS funding formula is used to </a:t>
            </a:r>
            <a:r>
              <a:rPr lang="en-US" sz="2000" i="1">
                <a:ea typeface="+mn-lt"/>
                <a:cs typeface="+mn-lt"/>
              </a:rPr>
              <a:t>equitably</a:t>
            </a:r>
            <a:r>
              <a:rPr lang="en-US" sz="2000">
                <a:ea typeface="+mn-lt"/>
                <a:cs typeface="+mn-lt"/>
              </a:rPr>
              <a:t> </a:t>
            </a:r>
            <a:r>
              <a:rPr lang="en-US" sz="2000" b="1">
                <a:ea typeface="+mn-lt"/>
                <a:cs typeface="+mn-lt"/>
              </a:rPr>
              <a:t>distribute</a:t>
            </a:r>
            <a:r>
              <a:rPr lang="en-US" sz="2000">
                <a:ea typeface="+mn-lt"/>
                <a:cs typeface="+mn-lt"/>
              </a:rPr>
              <a:t> funds to the areas that need them the most.</a:t>
            </a:r>
            <a:endParaRPr lang="en-US" sz="2000"/>
          </a:p>
          <a:p>
            <a:pPr>
              <a:spcBef>
                <a:spcPts val="1600"/>
              </a:spcBef>
              <a:spcAft>
                <a:spcPts val="0"/>
              </a:spcAft>
            </a:pPr>
            <a:r>
              <a:rPr lang="en-US" sz="2000">
                <a:ea typeface="+mn-lt"/>
                <a:cs typeface="+mn-lt"/>
              </a:rPr>
              <a:t>As a result, if a SAU has a higher valuation, (aka: higher ability to pay), the EPS formula will provide less funds to you, so it can provide more funds to SAUs that do not have as great an ability to pay.</a:t>
            </a:r>
            <a:endParaRPr lang="en-US" sz="2000"/>
          </a:p>
          <a:p>
            <a:endParaRPr lang="en-US" u="sng"/>
          </a:p>
        </p:txBody>
      </p:sp>
      <p:sp>
        <p:nvSpPr>
          <p:cNvPr id="4" name="Slide Number Placeholder 3">
            <a:extLst>
              <a:ext uri="{FF2B5EF4-FFF2-40B4-BE49-F238E27FC236}">
                <a16:creationId xmlns:a16="http://schemas.microsoft.com/office/drawing/2014/main" id="{5C679D5A-4C39-4886-8253-F80A21706FB2}"/>
              </a:ext>
            </a:extLst>
          </p:cNvPr>
          <p:cNvSpPr>
            <a:spLocks noGrp="1"/>
          </p:cNvSpPr>
          <p:nvPr>
            <p:ph type="sldNum" sz="quarter" idx="11"/>
          </p:nvPr>
        </p:nvSpPr>
        <p:spPr/>
        <p:txBody>
          <a:bodyPr/>
          <a:lstStyle/>
          <a:p>
            <a:fld id="{FB0FDD27-9D0B-4719-AF55-AD9E97239A4F}" type="slidenum">
              <a:rPr lang="en-US" altLang="en-US" smtClean="0"/>
              <a:pPr/>
              <a:t>34</a:t>
            </a:fld>
            <a:endParaRPr lang="en-US" altLang="en-US"/>
          </a:p>
        </p:txBody>
      </p:sp>
    </p:spTree>
    <p:extLst>
      <p:ext uri="{BB962C8B-B14F-4D97-AF65-F5344CB8AC3E}">
        <p14:creationId xmlns:p14="http://schemas.microsoft.com/office/powerpoint/2010/main" val="8596565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795E3-A72D-40B1-B416-8CB7B34D9D09}"/>
              </a:ext>
            </a:extLst>
          </p:cNvPr>
          <p:cNvSpPr>
            <a:spLocks noGrp="1"/>
          </p:cNvSpPr>
          <p:nvPr>
            <p:ph type="title"/>
          </p:nvPr>
        </p:nvSpPr>
        <p:spPr>
          <a:xfrm>
            <a:off x="457200" y="152400"/>
            <a:ext cx="8229600" cy="685800"/>
          </a:xfrm>
        </p:spPr>
        <p:txBody>
          <a:bodyPr/>
          <a:lstStyle/>
          <a:p>
            <a:pPr algn="ctr"/>
            <a:r>
              <a:rPr lang="en-US" sz="2000"/>
              <a:t>How do I access the ED 279 reports?</a:t>
            </a:r>
            <a:br>
              <a:rPr lang="en-US" sz="2000"/>
            </a:br>
            <a:r>
              <a:rPr lang="en-US" sz="1600"/>
              <a:t>Go to </a:t>
            </a:r>
            <a:r>
              <a:rPr lang="en-US" sz="1600">
                <a:hlinkClick r:id="rId2"/>
              </a:rPr>
              <a:t>https://neo.maine.gov/DOE/NEO/eps/public/ed279.aspx</a:t>
            </a:r>
            <a:r>
              <a:rPr lang="en-US" sz="2000"/>
              <a:t> </a:t>
            </a:r>
          </a:p>
        </p:txBody>
      </p:sp>
      <p:pic>
        <p:nvPicPr>
          <p:cNvPr id="7" name="Picture 6">
            <a:extLst>
              <a:ext uri="{FF2B5EF4-FFF2-40B4-BE49-F238E27FC236}">
                <a16:creationId xmlns:a16="http://schemas.microsoft.com/office/drawing/2014/main" id="{3E896E05-A3D6-42E5-8145-E60C4E107AE7}"/>
              </a:ext>
            </a:extLst>
          </p:cNvPr>
          <p:cNvPicPr>
            <a:picLocks noChangeAspect="1"/>
          </p:cNvPicPr>
          <p:nvPr/>
        </p:nvPicPr>
        <p:blipFill>
          <a:blip r:embed="rId3"/>
          <a:stretch>
            <a:fillRect/>
          </a:stretch>
        </p:blipFill>
        <p:spPr>
          <a:xfrm>
            <a:off x="685800" y="2133601"/>
            <a:ext cx="3757589" cy="2660806"/>
          </a:xfrm>
          <a:prstGeom prst="rect">
            <a:avLst/>
          </a:prstGeom>
        </p:spPr>
      </p:pic>
      <p:pic>
        <p:nvPicPr>
          <p:cNvPr id="8" name="Picture 7">
            <a:extLst>
              <a:ext uri="{FF2B5EF4-FFF2-40B4-BE49-F238E27FC236}">
                <a16:creationId xmlns:a16="http://schemas.microsoft.com/office/drawing/2014/main" id="{9CB32BB5-4DC0-4FF5-B939-A0788BA1E797}"/>
              </a:ext>
            </a:extLst>
          </p:cNvPr>
          <p:cNvPicPr>
            <a:picLocks noChangeAspect="1"/>
          </p:cNvPicPr>
          <p:nvPr/>
        </p:nvPicPr>
        <p:blipFill>
          <a:blip r:embed="rId4"/>
          <a:stretch>
            <a:fillRect/>
          </a:stretch>
        </p:blipFill>
        <p:spPr>
          <a:xfrm>
            <a:off x="2689230" y="3962400"/>
            <a:ext cx="657526" cy="1005618"/>
          </a:xfrm>
          <a:prstGeom prst="rect">
            <a:avLst/>
          </a:prstGeom>
        </p:spPr>
      </p:pic>
      <p:pic>
        <p:nvPicPr>
          <p:cNvPr id="9" name="Picture 8">
            <a:extLst>
              <a:ext uri="{FF2B5EF4-FFF2-40B4-BE49-F238E27FC236}">
                <a16:creationId xmlns:a16="http://schemas.microsoft.com/office/drawing/2014/main" id="{C78CA454-263D-44F4-9610-47FE2252CE5C}"/>
              </a:ext>
            </a:extLst>
          </p:cNvPr>
          <p:cNvPicPr>
            <a:picLocks noChangeAspect="1"/>
          </p:cNvPicPr>
          <p:nvPr/>
        </p:nvPicPr>
        <p:blipFill>
          <a:blip r:embed="rId5"/>
          <a:stretch>
            <a:fillRect/>
          </a:stretch>
        </p:blipFill>
        <p:spPr>
          <a:xfrm>
            <a:off x="1371600" y="4968018"/>
            <a:ext cx="1542422" cy="493819"/>
          </a:xfrm>
          <a:prstGeom prst="rect">
            <a:avLst/>
          </a:prstGeom>
        </p:spPr>
      </p:pic>
      <p:pic>
        <p:nvPicPr>
          <p:cNvPr id="11" name="Picture 10">
            <a:extLst>
              <a:ext uri="{FF2B5EF4-FFF2-40B4-BE49-F238E27FC236}">
                <a16:creationId xmlns:a16="http://schemas.microsoft.com/office/drawing/2014/main" id="{A241BB93-36E3-4FF0-87D6-208B1C78F14D}"/>
              </a:ext>
            </a:extLst>
          </p:cNvPr>
          <p:cNvPicPr>
            <a:picLocks noChangeAspect="1"/>
          </p:cNvPicPr>
          <p:nvPr/>
        </p:nvPicPr>
        <p:blipFill>
          <a:blip r:embed="rId6"/>
          <a:stretch>
            <a:fillRect/>
          </a:stretch>
        </p:blipFill>
        <p:spPr>
          <a:xfrm>
            <a:off x="4956871" y="2133600"/>
            <a:ext cx="3757589" cy="3100388"/>
          </a:xfrm>
          <a:prstGeom prst="rect">
            <a:avLst/>
          </a:prstGeom>
        </p:spPr>
      </p:pic>
      <p:pic>
        <p:nvPicPr>
          <p:cNvPr id="12" name="Picture 11">
            <a:extLst>
              <a:ext uri="{FF2B5EF4-FFF2-40B4-BE49-F238E27FC236}">
                <a16:creationId xmlns:a16="http://schemas.microsoft.com/office/drawing/2014/main" id="{7E2ED5CE-2F00-4821-83CF-6E65905C8545}"/>
              </a:ext>
            </a:extLst>
          </p:cNvPr>
          <p:cNvPicPr>
            <a:picLocks noChangeAspect="1"/>
          </p:cNvPicPr>
          <p:nvPr/>
        </p:nvPicPr>
        <p:blipFill>
          <a:blip r:embed="rId7"/>
          <a:stretch>
            <a:fillRect/>
          </a:stretch>
        </p:blipFill>
        <p:spPr>
          <a:xfrm>
            <a:off x="4956871" y="4968017"/>
            <a:ext cx="1639966" cy="493819"/>
          </a:xfrm>
          <a:prstGeom prst="rect">
            <a:avLst/>
          </a:prstGeom>
        </p:spPr>
      </p:pic>
      <p:pic>
        <p:nvPicPr>
          <p:cNvPr id="14" name="Picture 13">
            <a:extLst>
              <a:ext uri="{FF2B5EF4-FFF2-40B4-BE49-F238E27FC236}">
                <a16:creationId xmlns:a16="http://schemas.microsoft.com/office/drawing/2014/main" id="{6A40F76B-5ED7-471C-A159-1532328D51E8}"/>
              </a:ext>
            </a:extLst>
          </p:cNvPr>
          <p:cNvPicPr>
            <a:picLocks noChangeAspect="1"/>
          </p:cNvPicPr>
          <p:nvPr/>
        </p:nvPicPr>
        <p:blipFill>
          <a:blip r:embed="rId8"/>
          <a:stretch>
            <a:fillRect/>
          </a:stretch>
        </p:blipFill>
        <p:spPr>
          <a:xfrm>
            <a:off x="5350186" y="3581401"/>
            <a:ext cx="410833" cy="1386618"/>
          </a:xfrm>
          <a:prstGeom prst="rect">
            <a:avLst/>
          </a:prstGeom>
        </p:spPr>
      </p:pic>
      <p:sp>
        <p:nvSpPr>
          <p:cNvPr id="15" name="Text Placeholder 4">
            <a:extLst>
              <a:ext uri="{FF2B5EF4-FFF2-40B4-BE49-F238E27FC236}">
                <a16:creationId xmlns:a16="http://schemas.microsoft.com/office/drawing/2014/main" id="{4820B020-86DB-4BE2-BD9C-0E7D71848320}"/>
              </a:ext>
            </a:extLst>
          </p:cNvPr>
          <p:cNvSpPr txBox="1">
            <a:spLocks/>
          </p:cNvSpPr>
          <p:nvPr/>
        </p:nvSpPr>
        <p:spPr bwMode="auto">
          <a:xfrm>
            <a:off x="586833" y="1509541"/>
            <a:ext cx="3856556" cy="50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None/>
              <a:defRPr sz="2400" b="1" kern="1200">
                <a:solidFill>
                  <a:srgbClr val="274F73"/>
                </a:solidFill>
                <a:latin typeface="+mn-lt"/>
                <a:ea typeface="+mn-ea"/>
                <a:cs typeface="+mn-cs"/>
              </a:defRPr>
            </a:lvl1pPr>
            <a:lvl2pPr marL="457200" indent="0" algn="l" rtl="0" eaLnBrk="1" fontAlgn="base" hangingPunct="1">
              <a:spcBef>
                <a:spcPct val="20000"/>
              </a:spcBef>
              <a:spcAft>
                <a:spcPct val="0"/>
              </a:spcAft>
              <a:buNone/>
              <a:defRPr sz="2000" b="1" kern="1200">
                <a:solidFill>
                  <a:srgbClr val="274F73"/>
                </a:solidFill>
                <a:latin typeface="+mn-lt"/>
                <a:ea typeface="+mn-ea"/>
                <a:cs typeface="+mn-cs"/>
              </a:defRPr>
            </a:lvl2pPr>
            <a:lvl3pPr marL="914400" indent="0" algn="l" rtl="0" eaLnBrk="1" fontAlgn="base" hangingPunct="1">
              <a:spcBef>
                <a:spcPct val="20000"/>
              </a:spcBef>
              <a:spcAft>
                <a:spcPct val="0"/>
              </a:spcAft>
              <a:buNone/>
              <a:defRPr sz="1800" b="1" kern="1200">
                <a:solidFill>
                  <a:srgbClr val="274F73"/>
                </a:solidFill>
                <a:latin typeface="+mn-lt"/>
                <a:ea typeface="+mn-ea"/>
                <a:cs typeface="+mn-cs"/>
              </a:defRPr>
            </a:lvl3pPr>
            <a:lvl4pPr marL="1371600" indent="0" algn="l" rtl="0" eaLnBrk="1" fontAlgn="base" hangingPunct="1">
              <a:spcBef>
                <a:spcPct val="20000"/>
              </a:spcBef>
              <a:spcAft>
                <a:spcPct val="0"/>
              </a:spcAft>
              <a:buNone/>
              <a:defRPr sz="1600" b="1" kern="1200">
                <a:solidFill>
                  <a:srgbClr val="274F73"/>
                </a:solidFill>
                <a:latin typeface="+mn-lt"/>
                <a:ea typeface="+mn-ea"/>
                <a:cs typeface="+mn-cs"/>
              </a:defRPr>
            </a:lvl4pPr>
            <a:lvl5pPr marL="1828800" indent="0" algn="l" rtl="0" eaLnBrk="1" fontAlgn="base" hangingPunct="1">
              <a:spcBef>
                <a:spcPct val="20000"/>
              </a:spcBef>
              <a:spcAft>
                <a:spcPct val="0"/>
              </a:spcAft>
              <a:buNone/>
              <a:defRPr sz="1600" b="1" kern="1200">
                <a:solidFill>
                  <a:srgbClr val="274F73"/>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buFont typeface="Arial"/>
              <a:buChar char="•"/>
            </a:pPr>
            <a:r>
              <a:rPr lang="en-US" sz="2000">
                <a:cs typeface="Arial"/>
              </a:rPr>
              <a:t>Choose Fiscal Year: </a:t>
            </a:r>
          </a:p>
        </p:txBody>
      </p:sp>
      <p:sp>
        <p:nvSpPr>
          <p:cNvPr id="16" name="Text Placeholder 5">
            <a:extLst>
              <a:ext uri="{FF2B5EF4-FFF2-40B4-BE49-F238E27FC236}">
                <a16:creationId xmlns:a16="http://schemas.microsoft.com/office/drawing/2014/main" id="{DB808D9F-5426-4B82-ADB2-F40581CC0AC2}"/>
              </a:ext>
            </a:extLst>
          </p:cNvPr>
          <p:cNvSpPr txBox="1">
            <a:spLocks/>
          </p:cNvSpPr>
          <p:nvPr/>
        </p:nvSpPr>
        <p:spPr bwMode="auto">
          <a:xfrm>
            <a:off x="4956871" y="1509541"/>
            <a:ext cx="3757589" cy="50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None/>
              <a:defRPr sz="2400" b="1" kern="1200">
                <a:solidFill>
                  <a:srgbClr val="274F73"/>
                </a:solidFill>
                <a:latin typeface="+mn-lt"/>
                <a:ea typeface="+mn-ea"/>
                <a:cs typeface="+mn-cs"/>
              </a:defRPr>
            </a:lvl1pPr>
            <a:lvl2pPr marL="457200" indent="0" algn="l" rtl="0" eaLnBrk="1" fontAlgn="base" hangingPunct="1">
              <a:spcBef>
                <a:spcPct val="20000"/>
              </a:spcBef>
              <a:spcAft>
                <a:spcPct val="0"/>
              </a:spcAft>
              <a:buNone/>
              <a:defRPr sz="2000" b="1" kern="1200">
                <a:solidFill>
                  <a:srgbClr val="274F73"/>
                </a:solidFill>
                <a:latin typeface="+mn-lt"/>
                <a:ea typeface="+mn-ea"/>
                <a:cs typeface="+mn-cs"/>
              </a:defRPr>
            </a:lvl2pPr>
            <a:lvl3pPr marL="914400" indent="0" algn="l" rtl="0" eaLnBrk="1" fontAlgn="base" hangingPunct="1">
              <a:spcBef>
                <a:spcPct val="20000"/>
              </a:spcBef>
              <a:spcAft>
                <a:spcPct val="0"/>
              </a:spcAft>
              <a:buNone/>
              <a:defRPr sz="1800" b="1" kern="1200">
                <a:solidFill>
                  <a:srgbClr val="274F73"/>
                </a:solidFill>
                <a:latin typeface="+mn-lt"/>
                <a:ea typeface="+mn-ea"/>
                <a:cs typeface="+mn-cs"/>
              </a:defRPr>
            </a:lvl3pPr>
            <a:lvl4pPr marL="1371600" indent="0" algn="l" rtl="0" eaLnBrk="1" fontAlgn="base" hangingPunct="1">
              <a:spcBef>
                <a:spcPct val="20000"/>
              </a:spcBef>
              <a:spcAft>
                <a:spcPct val="0"/>
              </a:spcAft>
              <a:buNone/>
              <a:defRPr sz="1600" b="1" kern="1200">
                <a:solidFill>
                  <a:srgbClr val="274F73"/>
                </a:solidFill>
                <a:latin typeface="+mn-lt"/>
                <a:ea typeface="+mn-ea"/>
                <a:cs typeface="+mn-cs"/>
              </a:defRPr>
            </a:lvl4pPr>
            <a:lvl5pPr marL="1828800" indent="0" algn="l" rtl="0" eaLnBrk="1" fontAlgn="base" hangingPunct="1">
              <a:spcBef>
                <a:spcPct val="20000"/>
              </a:spcBef>
              <a:spcAft>
                <a:spcPct val="0"/>
              </a:spcAft>
              <a:buNone/>
              <a:defRPr sz="1600" b="1" kern="1200">
                <a:solidFill>
                  <a:srgbClr val="274F73"/>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buFont typeface="Arial"/>
              <a:buChar char="•"/>
            </a:pPr>
            <a:r>
              <a:rPr lang="en-US" sz="2000">
                <a:cs typeface="Arial"/>
              </a:rPr>
              <a:t>Choose SAU:</a:t>
            </a:r>
          </a:p>
        </p:txBody>
      </p:sp>
      <p:sp>
        <p:nvSpPr>
          <p:cNvPr id="17" name="Slide Number Placeholder 16">
            <a:extLst>
              <a:ext uri="{FF2B5EF4-FFF2-40B4-BE49-F238E27FC236}">
                <a16:creationId xmlns:a16="http://schemas.microsoft.com/office/drawing/2014/main" id="{3A9D633E-755C-4DD3-B6FF-028A588B0AE8}"/>
              </a:ext>
            </a:extLst>
          </p:cNvPr>
          <p:cNvSpPr>
            <a:spLocks noGrp="1"/>
          </p:cNvSpPr>
          <p:nvPr>
            <p:ph type="sldNum" sz="quarter" idx="11"/>
          </p:nvPr>
        </p:nvSpPr>
        <p:spPr/>
        <p:txBody>
          <a:bodyPr/>
          <a:lstStyle/>
          <a:p>
            <a:fld id="{71F71E2C-AEBB-45D6-9F99-7B33E202CE70}" type="slidenum">
              <a:rPr lang="en-US" altLang="en-US" smtClean="0"/>
              <a:pPr/>
              <a:t>35</a:t>
            </a:fld>
            <a:endParaRPr lang="en-US" altLang="en-US"/>
          </a:p>
        </p:txBody>
      </p:sp>
    </p:spTree>
    <p:extLst>
      <p:ext uri="{BB962C8B-B14F-4D97-AF65-F5344CB8AC3E}">
        <p14:creationId xmlns:p14="http://schemas.microsoft.com/office/powerpoint/2010/main" val="19202090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60CEA-B7B5-4539-9224-25B873A8AA5E}"/>
              </a:ext>
            </a:extLst>
          </p:cNvPr>
          <p:cNvSpPr>
            <a:spLocks noGrp="1"/>
          </p:cNvSpPr>
          <p:nvPr>
            <p:ph type="title"/>
          </p:nvPr>
        </p:nvSpPr>
        <p:spPr/>
        <p:txBody>
          <a:bodyPr/>
          <a:lstStyle/>
          <a:p>
            <a:r>
              <a:rPr lang="en-US"/>
              <a:t>EPS Guides – Help Desk Website</a:t>
            </a:r>
          </a:p>
        </p:txBody>
      </p:sp>
      <p:sp>
        <p:nvSpPr>
          <p:cNvPr id="3" name="Content Placeholder 2">
            <a:extLst>
              <a:ext uri="{FF2B5EF4-FFF2-40B4-BE49-F238E27FC236}">
                <a16:creationId xmlns:a16="http://schemas.microsoft.com/office/drawing/2014/main" id="{4DC7F548-C13B-4EFB-AA25-4755CC029811}"/>
              </a:ext>
            </a:extLst>
          </p:cNvPr>
          <p:cNvSpPr>
            <a:spLocks noGrp="1"/>
          </p:cNvSpPr>
          <p:nvPr>
            <p:ph idx="1"/>
          </p:nvPr>
        </p:nvSpPr>
        <p:spPr/>
        <p:txBody>
          <a:bodyPr/>
          <a:lstStyle/>
          <a:p>
            <a:pPr algn="l">
              <a:buFont typeface="Arial" panose="020B0604020202020204" pitchFamily="34" charset="0"/>
              <a:buChar char="•"/>
            </a:pPr>
            <a:r>
              <a:rPr lang="en-US" b="0" i="0">
                <a:solidFill>
                  <a:srgbClr val="141414"/>
                </a:solidFill>
                <a:effectLst/>
                <a:latin typeface="Helvetica Neue"/>
              </a:rPr>
              <a:t>    </a:t>
            </a:r>
            <a:r>
              <a:rPr lang="en-US" b="0" i="0" u="sng">
                <a:solidFill>
                  <a:srgbClr val="2A53A6"/>
                </a:solidFill>
                <a:effectLst/>
                <a:latin typeface="Helvetica Neue"/>
                <a:hlinkClick r:id="rId2"/>
              </a:rPr>
              <a:t>E</a:t>
            </a:r>
            <a:r>
              <a:rPr lang="en-US" b="0" i="0" u="sng">
                <a:solidFill>
                  <a:srgbClr val="2A53A6"/>
                </a:solidFill>
                <a:effectLst/>
                <a:latin typeface="Helvetica Neue"/>
                <a:hlinkClick r:id="rId3"/>
              </a:rPr>
              <a:t>PS Data Deadlines</a:t>
            </a:r>
            <a:endParaRPr lang="en-US" b="0" i="0">
              <a:solidFill>
                <a:srgbClr val="141414"/>
              </a:solidFill>
              <a:effectLst/>
              <a:latin typeface="Helvetica Neue"/>
            </a:endParaRPr>
          </a:p>
          <a:p>
            <a:pPr algn="l">
              <a:buFont typeface="Arial" panose="020B0604020202020204" pitchFamily="34" charset="0"/>
              <a:buChar char="•"/>
            </a:pPr>
            <a:r>
              <a:rPr lang="en-US" b="0" i="0">
                <a:solidFill>
                  <a:srgbClr val="141414"/>
                </a:solidFill>
                <a:effectLst/>
                <a:latin typeface="Helvetica Neue"/>
              </a:rPr>
              <a:t>    </a:t>
            </a:r>
            <a:r>
              <a:rPr lang="en-US" b="0" i="0" u="none" strike="noStrike">
                <a:solidFill>
                  <a:srgbClr val="CC0000"/>
                </a:solidFill>
                <a:effectLst/>
                <a:latin typeface="Helvetica Neue"/>
                <a:hlinkClick r:id="rId4"/>
              </a:rPr>
              <a:t>Reports That Impact Subsidy</a:t>
            </a:r>
            <a:endParaRPr lang="en-US" b="0" i="0">
              <a:solidFill>
                <a:srgbClr val="141414"/>
              </a:solidFill>
              <a:effectLst/>
              <a:latin typeface="Helvetica Neue"/>
            </a:endParaRPr>
          </a:p>
          <a:p>
            <a:pPr algn="l">
              <a:buFont typeface="Arial" panose="020B0604020202020204" pitchFamily="34" charset="0"/>
              <a:buChar char="•"/>
            </a:pPr>
            <a:r>
              <a:rPr lang="en-US" b="0" i="0">
                <a:solidFill>
                  <a:srgbClr val="141414"/>
                </a:solidFill>
                <a:effectLst/>
                <a:latin typeface="Helvetica Neue"/>
              </a:rPr>
              <a:t>    </a:t>
            </a:r>
            <a:r>
              <a:rPr lang="en-US" b="0" i="0" u="sng">
                <a:solidFill>
                  <a:srgbClr val="2A53A6"/>
                </a:solidFill>
                <a:effectLst/>
                <a:latin typeface="Helvetica Neue"/>
                <a:hlinkClick r:id="rId5"/>
              </a:rPr>
              <a:t>Staff FTE Positions</a:t>
            </a:r>
            <a:endParaRPr lang="en-US" b="0" i="0">
              <a:solidFill>
                <a:srgbClr val="141414"/>
              </a:solidFill>
              <a:effectLst/>
              <a:latin typeface="Helvetica Neue"/>
            </a:endParaRPr>
          </a:p>
          <a:p>
            <a:pPr algn="l">
              <a:buFont typeface="Arial" panose="020B0604020202020204" pitchFamily="34" charset="0"/>
              <a:buChar char="•"/>
            </a:pPr>
            <a:r>
              <a:rPr lang="en-US" b="0" i="0">
                <a:solidFill>
                  <a:srgbClr val="141414"/>
                </a:solidFill>
                <a:effectLst/>
                <a:latin typeface="Helvetica Neue"/>
              </a:rPr>
              <a:t>    </a:t>
            </a:r>
            <a:r>
              <a:rPr lang="en-US" b="0" i="0" u="sng">
                <a:solidFill>
                  <a:srgbClr val="2A53A6"/>
                </a:solidFill>
                <a:effectLst/>
                <a:latin typeface="Helvetica Neue"/>
                <a:hlinkClick r:id="rId6"/>
              </a:rPr>
              <a:t>Economically Disadvantaged Status Information</a:t>
            </a:r>
            <a:r>
              <a:rPr lang="en-US" b="0" i="0">
                <a:solidFill>
                  <a:srgbClr val="141414"/>
                </a:solidFill>
                <a:effectLst/>
                <a:latin typeface="Helvetica Neue"/>
              </a:rPr>
              <a:t>       </a:t>
            </a:r>
          </a:p>
          <a:p>
            <a:pPr algn="l">
              <a:buFont typeface="Arial" panose="020B0604020202020204" pitchFamily="34" charset="0"/>
              <a:buChar char="•"/>
            </a:pPr>
            <a:r>
              <a:rPr lang="en-US" b="0" i="0" u="sng">
                <a:solidFill>
                  <a:srgbClr val="2A53A6"/>
                </a:solidFill>
                <a:effectLst/>
                <a:latin typeface="Helvetica Neue"/>
                <a:hlinkClick r:id="rId7"/>
              </a:rPr>
              <a:t>FY23 Alternate Economic Disadvantaged Status Form </a:t>
            </a:r>
            <a:r>
              <a:rPr lang="en-US" b="0" i="0">
                <a:solidFill>
                  <a:srgbClr val="141414"/>
                </a:solidFill>
                <a:effectLst/>
                <a:latin typeface="Helvetica Neue"/>
              </a:rPr>
              <a:t> - Updated 3/2/2022 </a:t>
            </a:r>
          </a:p>
          <a:p>
            <a:pPr algn="l">
              <a:buFont typeface="Arial" panose="020B0604020202020204" pitchFamily="34" charset="0"/>
              <a:buChar char="•"/>
            </a:pPr>
            <a:r>
              <a:rPr lang="en-US" b="0" i="0" u="sng">
                <a:solidFill>
                  <a:srgbClr val="2A53A6"/>
                </a:solidFill>
                <a:effectLst/>
                <a:latin typeface="Helvetica Neue"/>
                <a:hlinkClick r:id="rId8"/>
              </a:rPr>
              <a:t>FY24 Alternate Economic Disadvantaged Status Forms</a:t>
            </a:r>
            <a:r>
              <a:rPr lang="en-US" b="0" i="0">
                <a:solidFill>
                  <a:srgbClr val="141414"/>
                </a:solidFill>
                <a:effectLst/>
                <a:latin typeface="Helvetica Neue"/>
              </a:rPr>
              <a:t> - Updated 3/2/2023</a:t>
            </a:r>
          </a:p>
        </p:txBody>
      </p:sp>
      <p:sp>
        <p:nvSpPr>
          <p:cNvPr id="4" name="Slide Number Placeholder 3">
            <a:extLst>
              <a:ext uri="{FF2B5EF4-FFF2-40B4-BE49-F238E27FC236}">
                <a16:creationId xmlns:a16="http://schemas.microsoft.com/office/drawing/2014/main" id="{FE71315C-5627-4F4A-AD3C-5C5A40B3660D}"/>
              </a:ext>
            </a:extLst>
          </p:cNvPr>
          <p:cNvSpPr>
            <a:spLocks noGrp="1"/>
          </p:cNvSpPr>
          <p:nvPr>
            <p:ph type="sldNum" sz="quarter" idx="11"/>
          </p:nvPr>
        </p:nvSpPr>
        <p:spPr/>
        <p:txBody>
          <a:bodyPr/>
          <a:lstStyle/>
          <a:p>
            <a:pPr>
              <a:defRPr/>
            </a:pPr>
            <a:fld id="{B3E14D55-E371-40C3-8A17-E66C92B673C6}" type="slidenum">
              <a:rPr lang="en-US" altLang="en-US" smtClean="0"/>
              <a:pPr>
                <a:defRPr/>
              </a:pPr>
              <a:t>36</a:t>
            </a:fld>
            <a:endParaRPr lang="en-US" altLang="en-US"/>
          </a:p>
        </p:txBody>
      </p:sp>
    </p:spTree>
    <p:extLst>
      <p:ext uri="{BB962C8B-B14F-4D97-AF65-F5344CB8AC3E}">
        <p14:creationId xmlns:p14="http://schemas.microsoft.com/office/powerpoint/2010/main" val="590507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60CEA-B7B5-4539-9224-25B873A8AA5E}"/>
              </a:ext>
            </a:extLst>
          </p:cNvPr>
          <p:cNvSpPr>
            <a:spLocks noGrp="1"/>
          </p:cNvSpPr>
          <p:nvPr>
            <p:ph type="title"/>
          </p:nvPr>
        </p:nvSpPr>
        <p:spPr/>
        <p:txBody>
          <a:bodyPr/>
          <a:lstStyle/>
          <a:p>
            <a:r>
              <a:rPr lang="en-US"/>
              <a:t>EPS Guides – Help Desk Website</a:t>
            </a:r>
          </a:p>
        </p:txBody>
      </p:sp>
      <p:sp>
        <p:nvSpPr>
          <p:cNvPr id="4" name="Slide Number Placeholder 3">
            <a:extLst>
              <a:ext uri="{FF2B5EF4-FFF2-40B4-BE49-F238E27FC236}">
                <a16:creationId xmlns:a16="http://schemas.microsoft.com/office/drawing/2014/main" id="{FE71315C-5627-4F4A-AD3C-5C5A40B3660D}"/>
              </a:ext>
            </a:extLst>
          </p:cNvPr>
          <p:cNvSpPr>
            <a:spLocks noGrp="1"/>
          </p:cNvSpPr>
          <p:nvPr>
            <p:ph type="sldNum" sz="quarter" idx="11"/>
          </p:nvPr>
        </p:nvSpPr>
        <p:spPr/>
        <p:txBody>
          <a:bodyPr/>
          <a:lstStyle/>
          <a:p>
            <a:pPr>
              <a:defRPr/>
            </a:pPr>
            <a:fld id="{B3E14D55-E371-40C3-8A17-E66C92B673C6}" type="slidenum">
              <a:rPr lang="en-US" altLang="en-US" smtClean="0"/>
              <a:pPr>
                <a:defRPr/>
              </a:pPr>
              <a:t>37</a:t>
            </a:fld>
            <a:endParaRPr lang="en-US" altLang="en-US"/>
          </a:p>
        </p:txBody>
      </p:sp>
      <p:graphicFrame>
        <p:nvGraphicFramePr>
          <p:cNvPr id="6" name="Table 5">
            <a:extLst>
              <a:ext uri="{FF2B5EF4-FFF2-40B4-BE49-F238E27FC236}">
                <a16:creationId xmlns:a16="http://schemas.microsoft.com/office/drawing/2014/main" id="{58A3AD20-6691-49CB-9BA2-99205BF5B8D5}"/>
              </a:ext>
            </a:extLst>
          </p:cNvPr>
          <p:cNvGraphicFramePr>
            <a:graphicFrameLocks noGrp="1"/>
          </p:cNvGraphicFramePr>
          <p:nvPr>
            <p:extLst>
              <p:ext uri="{D42A27DB-BD31-4B8C-83A1-F6EECF244321}">
                <p14:modId xmlns:p14="http://schemas.microsoft.com/office/powerpoint/2010/main" val="1197199762"/>
              </p:ext>
            </p:extLst>
          </p:nvPr>
        </p:nvGraphicFramePr>
        <p:xfrm>
          <a:off x="304801" y="1371600"/>
          <a:ext cx="8381999" cy="4490743"/>
        </p:xfrm>
        <a:graphic>
          <a:graphicData uri="http://schemas.openxmlformats.org/drawingml/2006/table">
            <a:tbl>
              <a:tblPr firstRow="1" firstCol="1" bandRow="1">
                <a:tableStyleId>{5C22544A-7EE6-4342-B048-85BDC9FD1C3A}</a:tableStyleId>
              </a:tblPr>
              <a:tblGrid>
                <a:gridCol w="1777226">
                  <a:extLst>
                    <a:ext uri="{9D8B030D-6E8A-4147-A177-3AD203B41FA5}">
                      <a16:colId xmlns:a16="http://schemas.microsoft.com/office/drawing/2014/main" val="2136011084"/>
                    </a:ext>
                  </a:extLst>
                </a:gridCol>
                <a:gridCol w="2814207">
                  <a:extLst>
                    <a:ext uri="{9D8B030D-6E8A-4147-A177-3AD203B41FA5}">
                      <a16:colId xmlns:a16="http://schemas.microsoft.com/office/drawing/2014/main" val="2497229754"/>
                    </a:ext>
                  </a:extLst>
                </a:gridCol>
                <a:gridCol w="2641910">
                  <a:extLst>
                    <a:ext uri="{9D8B030D-6E8A-4147-A177-3AD203B41FA5}">
                      <a16:colId xmlns:a16="http://schemas.microsoft.com/office/drawing/2014/main" val="3098549212"/>
                    </a:ext>
                  </a:extLst>
                </a:gridCol>
                <a:gridCol w="1148656">
                  <a:extLst>
                    <a:ext uri="{9D8B030D-6E8A-4147-A177-3AD203B41FA5}">
                      <a16:colId xmlns:a16="http://schemas.microsoft.com/office/drawing/2014/main" val="3610859594"/>
                    </a:ext>
                  </a:extLst>
                </a:gridCol>
              </a:tblGrid>
              <a:tr h="158313">
                <a:tc>
                  <a:txBody>
                    <a:bodyPr/>
                    <a:lstStyle/>
                    <a:p>
                      <a:pPr marL="0" marR="0" algn="ctr">
                        <a:lnSpc>
                          <a:spcPct val="115000"/>
                        </a:lnSpc>
                        <a:spcBef>
                          <a:spcPts val="0"/>
                        </a:spcBef>
                        <a:spcAft>
                          <a:spcPts val="0"/>
                        </a:spcAft>
                      </a:pPr>
                      <a:r>
                        <a:rPr lang="en-US" sz="1000">
                          <a:solidFill>
                            <a:srgbClr val="162C40"/>
                          </a:solidFill>
                          <a:effectLst/>
                        </a:rPr>
                        <a:t>Type of Reporting</a:t>
                      </a:r>
                      <a:endParaRPr lang="en-US" sz="900">
                        <a:solidFill>
                          <a:srgbClr val="162C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nchor="b"/>
                </a:tc>
                <a:tc gridSpan="2">
                  <a:txBody>
                    <a:bodyPr/>
                    <a:lstStyle/>
                    <a:p>
                      <a:pPr marL="0" marR="0" algn="ctr">
                        <a:lnSpc>
                          <a:spcPct val="115000"/>
                        </a:lnSpc>
                        <a:spcBef>
                          <a:spcPts val="0"/>
                        </a:spcBef>
                        <a:spcAft>
                          <a:spcPts val="0"/>
                        </a:spcAft>
                      </a:pPr>
                      <a:r>
                        <a:rPr lang="en-US" sz="1000">
                          <a:solidFill>
                            <a:srgbClr val="162C40"/>
                          </a:solidFill>
                          <a:effectLst/>
                        </a:rPr>
                        <a:t>Description</a:t>
                      </a:r>
                      <a:endParaRPr lang="en-US" sz="900">
                        <a:solidFill>
                          <a:srgbClr val="162C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nchor="b"/>
                </a:tc>
                <a:tc hMerge="1">
                  <a:txBody>
                    <a:bodyPr/>
                    <a:lstStyle/>
                    <a:p>
                      <a:endParaRPr lang="en-US"/>
                    </a:p>
                  </a:txBody>
                  <a:tcPr/>
                </a:tc>
                <a:tc>
                  <a:txBody>
                    <a:bodyPr/>
                    <a:lstStyle/>
                    <a:p>
                      <a:pPr marL="0" marR="0" algn="ctr">
                        <a:lnSpc>
                          <a:spcPct val="115000"/>
                        </a:lnSpc>
                        <a:spcBef>
                          <a:spcPts val="0"/>
                        </a:spcBef>
                        <a:spcAft>
                          <a:spcPts val="0"/>
                        </a:spcAft>
                      </a:pPr>
                      <a:r>
                        <a:rPr lang="en-US" sz="1000">
                          <a:solidFill>
                            <a:srgbClr val="162C40"/>
                          </a:solidFill>
                          <a:effectLst/>
                        </a:rPr>
                        <a:t>Due Date</a:t>
                      </a:r>
                      <a:endParaRPr lang="en-US" sz="900">
                        <a:solidFill>
                          <a:srgbClr val="162C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nchor="b"/>
                </a:tc>
                <a:extLst>
                  <a:ext uri="{0D108BD9-81ED-4DB2-BD59-A6C34878D82A}">
                    <a16:rowId xmlns:a16="http://schemas.microsoft.com/office/drawing/2014/main" val="3570141396"/>
                  </a:ext>
                </a:extLst>
              </a:tr>
              <a:tr h="158313">
                <a:tc>
                  <a:txBody>
                    <a:bodyPr/>
                    <a:lstStyle/>
                    <a:p>
                      <a:pPr marL="0" marR="0">
                        <a:lnSpc>
                          <a:spcPct val="115000"/>
                        </a:lnSpc>
                        <a:spcBef>
                          <a:spcPts val="0"/>
                        </a:spcBef>
                        <a:spcAft>
                          <a:spcPts val="0"/>
                        </a:spcAft>
                      </a:pPr>
                      <a:r>
                        <a:rPr lang="en-US" sz="1000">
                          <a:solidFill>
                            <a:srgbClr val="162C40"/>
                          </a:solidFill>
                          <a:effectLst/>
                        </a:rPr>
                        <a:t>Staff Reporting</a:t>
                      </a:r>
                      <a:endParaRPr lang="en-US" sz="900">
                        <a:solidFill>
                          <a:srgbClr val="162C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tc gridSpan="2">
                  <a:txBody>
                    <a:bodyPr/>
                    <a:lstStyle/>
                    <a:p>
                      <a:pPr marL="0" marR="0">
                        <a:lnSpc>
                          <a:spcPct val="115000"/>
                        </a:lnSpc>
                        <a:spcBef>
                          <a:spcPts val="0"/>
                        </a:spcBef>
                        <a:spcAft>
                          <a:spcPts val="0"/>
                        </a:spcAft>
                      </a:pPr>
                      <a:r>
                        <a:rPr lang="en-US" sz="10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tc hMerge="1">
                  <a:txBody>
                    <a:bodyPr/>
                    <a:lstStyle/>
                    <a:p>
                      <a:endParaRPr lang="en-US"/>
                    </a:p>
                  </a:txBody>
                  <a:tcPr/>
                </a:tc>
                <a:tc>
                  <a:txBody>
                    <a:bodyPr/>
                    <a:lstStyle/>
                    <a:p>
                      <a:pPr marL="0" marR="0" algn="ctr">
                        <a:lnSpc>
                          <a:spcPct val="115000"/>
                        </a:lnSpc>
                        <a:spcBef>
                          <a:spcPts val="0"/>
                        </a:spcBef>
                        <a:spcAft>
                          <a:spcPts val="0"/>
                        </a:spcAft>
                      </a:pPr>
                      <a:r>
                        <a:rPr lang="en-US" sz="10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extLst>
                  <a:ext uri="{0D108BD9-81ED-4DB2-BD59-A6C34878D82A}">
                    <a16:rowId xmlns:a16="http://schemas.microsoft.com/office/drawing/2014/main" val="1957070383"/>
                  </a:ext>
                </a:extLst>
              </a:tr>
              <a:tr h="158313">
                <a:tc>
                  <a:txBody>
                    <a:bodyPr/>
                    <a:lstStyle/>
                    <a:p>
                      <a:pPr marL="342900" marR="0" lvl="0" indent="-342900">
                        <a:lnSpc>
                          <a:spcPct val="115000"/>
                        </a:lnSpc>
                        <a:spcBef>
                          <a:spcPts val="0"/>
                        </a:spcBef>
                        <a:spcAft>
                          <a:spcPts val="0"/>
                        </a:spcAft>
                        <a:buFont typeface="Symbol" panose="05050102010706020507" pitchFamily="18" charset="2"/>
                        <a:buChar char=""/>
                      </a:pPr>
                      <a:r>
                        <a:rPr lang="en-US" sz="1000" u="sng">
                          <a:effectLst/>
                          <a:hlinkClick r:id="rId2"/>
                        </a:rPr>
                        <a:t>NEO Staff</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tc gridSpan="2">
                  <a:txBody>
                    <a:bodyPr/>
                    <a:lstStyle/>
                    <a:p>
                      <a:pPr marL="0" marR="0">
                        <a:lnSpc>
                          <a:spcPct val="115000"/>
                        </a:lnSpc>
                        <a:spcBef>
                          <a:spcPts val="0"/>
                        </a:spcBef>
                        <a:spcAft>
                          <a:spcPts val="0"/>
                        </a:spcAft>
                      </a:pPr>
                      <a:r>
                        <a:rPr lang="en-US" sz="1000">
                          <a:effectLst/>
                        </a:rPr>
                        <a:t>Current Year Staff Information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tc hMerge="1">
                  <a:txBody>
                    <a:bodyPr/>
                    <a:lstStyle/>
                    <a:p>
                      <a:endParaRPr lang="en-US"/>
                    </a:p>
                  </a:txBody>
                  <a:tcPr/>
                </a:tc>
                <a:tc>
                  <a:txBody>
                    <a:bodyPr/>
                    <a:lstStyle/>
                    <a:p>
                      <a:pPr marL="0" marR="0" algn="ctr">
                        <a:lnSpc>
                          <a:spcPct val="115000"/>
                        </a:lnSpc>
                        <a:spcBef>
                          <a:spcPts val="0"/>
                        </a:spcBef>
                        <a:spcAft>
                          <a:spcPts val="0"/>
                        </a:spcAft>
                      </a:pPr>
                      <a:r>
                        <a:rPr lang="en-US" sz="1000">
                          <a:effectLst/>
                        </a:rPr>
                        <a:t>November 15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extLst>
                  <a:ext uri="{0D108BD9-81ED-4DB2-BD59-A6C34878D82A}">
                    <a16:rowId xmlns:a16="http://schemas.microsoft.com/office/drawing/2014/main" val="2691228998"/>
                  </a:ext>
                </a:extLst>
              </a:tr>
              <a:tr h="158313">
                <a:tc>
                  <a:txBody>
                    <a:bodyPr/>
                    <a:lstStyle/>
                    <a:p>
                      <a:pPr marL="0" marR="0">
                        <a:lnSpc>
                          <a:spcPct val="115000"/>
                        </a:lnSpc>
                        <a:spcBef>
                          <a:spcPts val="0"/>
                        </a:spcBef>
                        <a:spcAft>
                          <a:spcPts val="0"/>
                        </a:spcAft>
                      </a:pPr>
                      <a:r>
                        <a:rPr lang="en-US" sz="1000">
                          <a:solidFill>
                            <a:srgbClr val="162C40"/>
                          </a:solidFill>
                          <a:effectLst/>
                        </a:rPr>
                        <a:t>Staff Information System</a:t>
                      </a:r>
                      <a:endParaRPr lang="en-US" sz="900">
                        <a:solidFill>
                          <a:srgbClr val="162C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tc gridSpan="2">
                  <a:txBody>
                    <a:bodyPr/>
                    <a:lstStyle/>
                    <a:p>
                      <a:pPr marL="342900" marR="0" lvl="0" indent="-342900">
                        <a:lnSpc>
                          <a:spcPct val="115000"/>
                        </a:lnSpc>
                        <a:spcBef>
                          <a:spcPts val="0"/>
                        </a:spcBef>
                        <a:spcAft>
                          <a:spcPts val="0"/>
                        </a:spcAft>
                        <a:buFont typeface="Symbol" panose="05050102010706020507" pitchFamily="18" charset="2"/>
                        <a:buChar char=""/>
                      </a:pPr>
                      <a:r>
                        <a:rPr lang="en-US" sz="900">
                          <a:effectLst/>
                        </a:rPr>
                        <a:t>All staff including CTE, but especially those that impact the calculation of EPS Subsidy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tc hMerge="1">
                  <a:txBody>
                    <a:bodyPr/>
                    <a:lstStyle/>
                    <a:p>
                      <a:endParaRPr lang="en-US"/>
                    </a:p>
                  </a:txBody>
                  <a:tcPr/>
                </a:tc>
                <a:tc>
                  <a:txBody>
                    <a:bodyPr/>
                    <a:lstStyle/>
                    <a:p>
                      <a:pPr marL="0" marR="0" algn="ctr">
                        <a:lnSpc>
                          <a:spcPct val="115000"/>
                        </a:lnSpc>
                        <a:spcBef>
                          <a:spcPts val="0"/>
                        </a:spcBef>
                        <a:spcAft>
                          <a:spcPts val="0"/>
                        </a:spcAft>
                      </a:pPr>
                      <a:r>
                        <a:rPr lang="en-US" sz="10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extLst>
                  <a:ext uri="{0D108BD9-81ED-4DB2-BD59-A6C34878D82A}">
                    <a16:rowId xmlns:a16="http://schemas.microsoft.com/office/drawing/2014/main" val="1501369760"/>
                  </a:ext>
                </a:extLst>
              </a:tr>
              <a:tr h="158313">
                <a:tc gridSpan="3">
                  <a:txBody>
                    <a:bodyPr/>
                    <a:lstStyle/>
                    <a:p>
                      <a:pPr marL="0" marR="0">
                        <a:lnSpc>
                          <a:spcPct val="115000"/>
                        </a:lnSpc>
                        <a:spcBef>
                          <a:spcPts val="0"/>
                        </a:spcBef>
                        <a:spcAft>
                          <a:spcPts val="0"/>
                        </a:spcAft>
                      </a:pPr>
                      <a:r>
                        <a:rPr lang="en-US" sz="1000">
                          <a:solidFill>
                            <a:srgbClr val="162C40"/>
                          </a:solidFill>
                          <a:effectLst/>
                        </a:rPr>
                        <a:t>Student Enrollment Reports as of October 1st</a:t>
                      </a:r>
                      <a:endParaRPr lang="en-US" sz="900">
                        <a:solidFill>
                          <a:srgbClr val="162C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0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extLst>
                  <a:ext uri="{0D108BD9-81ED-4DB2-BD59-A6C34878D82A}">
                    <a16:rowId xmlns:a16="http://schemas.microsoft.com/office/drawing/2014/main" val="626078701"/>
                  </a:ext>
                </a:extLst>
              </a:tr>
              <a:tr h="158313">
                <a:tc>
                  <a:txBody>
                    <a:bodyPr/>
                    <a:lstStyle/>
                    <a:p>
                      <a:pPr marL="342900" marR="0" lvl="0" indent="-342900">
                        <a:lnSpc>
                          <a:spcPct val="115000"/>
                        </a:lnSpc>
                        <a:spcBef>
                          <a:spcPts val="0"/>
                        </a:spcBef>
                        <a:spcAft>
                          <a:spcPts val="0"/>
                        </a:spcAft>
                        <a:buFont typeface="Symbol" panose="05050102010706020507" pitchFamily="18" charset="2"/>
                        <a:buChar char=""/>
                      </a:pPr>
                      <a:r>
                        <a:rPr lang="en-US" sz="1000" u="sng">
                          <a:effectLst/>
                          <a:hlinkClick r:id="rId3"/>
                        </a:rPr>
                        <a:t>Synergy </a:t>
                      </a:r>
                      <a:r>
                        <a:rPr lang="en-US" sz="900" u="sng">
                          <a:effectLst/>
                          <a:hlinkClick r:id="rId3"/>
                        </a:rPr>
                        <a:t>Student Data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tc gridSpan="2">
                  <a:txBody>
                    <a:bodyPr/>
                    <a:lstStyle/>
                    <a:p>
                      <a:pPr marL="0" marR="0">
                        <a:lnSpc>
                          <a:spcPct val="115000"/>
                        </a:lnSpc>
                        <a:spcBef>
                          <a:spcPts val="0"/>
                        </a:spcBef>
                        <a:spcAft>
                          <a:spcPts val="0"/>
                        </a:spcAft>
                      </a:pPr>
                      <a:r>
                        <a:rPr lang="en-US" sz="1000">
                          <a:effectLst/>
                        </a:rPr>
                        <a:t>EPS October 1</a:t>
                      </a:r>
                      <a:r>
                        <a:rPr lang="en-US" sz="1000" baseline="30000">
                          <a:effectLst/>
                        </a:rPr>
                        <a:t>st</a:t>
                      </a:r>
                      <a:r>
                        <a:rPr lang="en-US" sz="1000">
                          <a:effectLst/>
                        </a:rPr>
                        <a:t> Enrollment/Special Education (EF-S-05) including: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tc hMerge="1">
                  <a:txBody>
                    <a:bodyPr/>
                    <a:lstStyle/>
                    <a:p>
                      <a:endParaRPr lang="en-US"/>
                    </a:p>
                  </a:txBody>
                  <a:tcPr/>
                </a:tc>
                <a:tc rowSpan="2">
                  <a:txBody>
                    <a:bodyPr/>
                    <a:lstStyle/>
                    <a:p>
                      <a:pPr marL="0" marR="0" algn="ctr">
                        <a:lnSpc>
                          <a:spcPct val="115000"/>
                        </a:lnSpc>
                        <a:spcBef>
                          <a:spcPts val="0"/>
                        </a:spcBef>
                        <a:spcAft>
                          <a:spcPts val="0"/>
                        </a:spcAft>
                      </a:pPr>
                      <a:r>
                        <a:rPr lang="en-US" sz="1000">
                          <a:effectLst/>
                        </a:rPr>
                        <a:t>Uploaded by October 15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extLst>
                  <a:ext uri="{0D108BD9-81ED-4DB2-BD59-A6C34878D82A}">
                    <a16:rowId xmlns:a16="http://schemas.microsoft.com/office/drawing/2014/main" val="605285144"/>
                  </a:ext>
                </a:extLst>
              </a:tr>
              <a:tr h="168163">
                <a:tc>
                  <a:txBody>
                    <a:bodyPr/>
                    <a:lstStyle/>
                    <a:p>
                      <a:pPr marL="0" marR="0">
                        <a:lnSpc>
                          <a:spcPct val="115000"/>
                        </a:lnSpc>
                        <a:spcBef>
                          <a:spcPts val="0"/>
                        </a:spcBef>
                        <a:spcAft>
                          <a:spcPts val="0"/>
                        </a:spcAft>
                      </a:pPr>
                      <a:r>
                        <a:rPr lang="en-US" sz="10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tc>
                  <a:txBody>
                    <a:bodyPr/>
                    <a:lstStyle/>
                    <a:p>
                      <a:pPr marL="342900" marR="0" lvl="0" indent="-342900">
                        <a:lnSpc>
                          <a:spcPct val="115000"/>
                        </a:lnSpc>
                        <a:spcBef>
                          <a:spcPts val="0"/>
                        </a:spcBef>
                        <a:spcAft>
                          <a:spcPts val="0"/>
                        </a:spcAft>
                        <a:buFont typeface="Symbol" panose="05050102010706020507" pitchFamily="18" charset="2"/>
                        <a:buChar char=""/>
                      </a:pPr>
                      <a:r>
                        <a:rPr lang="en-US" sz="900">
                          <a:effectLst/>
                        </a:rPr>
                        <a:t>Attending Students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tc>
                  <a:txBody>
                    <a:bodyPr/>
                    <a:lstStyle/>
                    <a:p>
                      <a:pPr marL="342900" marR="0" lvl="0" indent="-342900">
                        <a:lnSpc>
                          <a:spcPct val="115000"/>
                        </a:lnSpc>
                        <a:spcBef>
                          <a:spcPts val="0"/>
                        </a:spcBef>
                        <a:spcAft>
                          <a:spcPts val="0"/>
                        </a:spcAft>
                        <a:buFont typeface="Symbol" panose="05050102010706020507" pitchFamily="18" charset="2"/>
                        <a:buChar char=""/>
                      </a:pPr>
                      <a:r>
                        <a:rPr lang="en-US" sz="900">
                          <a:effectLst/>
                        </a:rPr>
                        <a:t>Resident/Subsidizable Students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tc vMerge="1">
                  <a:txBody>
                    <a:bodyPr/>
                    <a:lstStyle/>
                    <a:p>
                      <a:endParaRPr lang="en-US"/>
                    </a:p>
                  </a:txBody>
                  <a:tcPr/>
                </a:tc>
                <a:extLst>
                  <a:ext uri="{0D108BD9-81ED-4DB2-BD59-A6C34878D82A}">
                    <a16:rowId xmlns:a16="http://schemas.microsoft.com/office/drawing/2014/main" val="4127483532"/>
                  </a:ext>
                </a:extLst>
              </a:tr>
              <a:tr h="158313">
                <a:tc>
                  <a:txBody>
                    <a:bodyPr/>
                    <a:lstStyle/>
                    <a:p>
                      <a:pPr marL="342900" marR="0" lvl="0" indent="-342900">
                        <a:lnSpc>
                          <a:spcPct val="115000"/>
                        </a:lnSpc>
                        <a:spcBef>
                          <a:spcPts val="0"/>
                        </a:spcBef>
                        <a:spcAft>
                          <a:spcPts val="0"/>
                        </a:spcAft>
                        <a:buFont typeface="Symbol" panose="05050102010706020507" pitchFamily="18" charset="2"/>
                        <a:buChar char=""/>
                      </a:pPr>
                      <a:r>
                        <a:rPr lang="en-US" sz="1000" u="sng">
                          <a:effectLst/>
                          <a:hlinkClick r:id="rId4"/>
                        </a:rPr>
                        <a:t>NEO Student R</a:t>
                      </a:r>
                      <a:r>
                        <a:rPr lang="en-US" sz="900" u="sng">
                          <a:effectLst/>
                          <a:hlinkClick r:id="rId4"/>
                        </a:rPr>
                        <a:t>eports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tc>
                  <a:txBody>
                    <a:bodyPr/>
                    <a:lstStyle/>
                    <a:p>
                      <a:pPr marL="342900" marR="0" lvl="0" indent="-342900">
                        <a:lnSpc>
                          <a:spcPct val="115000"/>
                        </a:lnSpc>
                        <a:spcBef>
                          <a:spcPts val="0"/>
                        </a:spcBef>
                        <a:spcAft>
                          <a:spcPts val="0"/>
                        </a:spcAft>
                        <a:buFont typeface="Symbol" panose="05050102010706020507" pitchFamily="18" charset="2"/>
                        <a:buChar char=""/>
                      </a:pPr>
                      <a:r>
                        <a:rPr lang="en-US" sz="900">
                          <a:effectLst/>
                        </a:rPr>
                        <a:t>Economic Disadvantaged Status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tc>
                  <a:txBody>
                    <a:bodyPr/>
                    <a:lstStyle/>
                    <a:p>
                      <a:pPr marL="342900" marR="0" lvl="0" indent="-342900">
                        <a:lnSpc>
                          <a:spcPct val="115000"/>
                        </a:lnSpc>
                        <a:spcBef>
                          <a:spcPts val="0"/>
                        </a:spcBef>
                        <a:spcAft>
                          <a:spcPts val="0"/>
                        </a:spcAft>
                        <a:buFont typeface="Symbol" panose="05050102010706020507" pitchFamily="18" charset="2"/>
                        <a:buChar char=""/>
                      </a:pPr>
                      <a:r>
                        <a:rPr lang="en-US" sz="900">
                          <a:effectLst/>
                        </a:rPr>
                        <a:t>English Learner Status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tc rowSpan="2">
                  <a:txBody>
                    <a:bodyPr/>
                    <a:lstStyle/>
                    <a:p>
                      <a:pPr marL="0" marR="0" algn="ctr">
                        <a:lnSpc>
                          <a:spcPct val="115000"/>
                        </a:lnSpc>
                        <a:spcBef>
                          <a:spcPts val="0"/>
                        </a:spcBef>
                        <a:spcAft>
                          <a:spcPts val="0"/>
                        </a:spcAft>
                      </a:pPr>
                      <a:r>
                        <a:rPr lang="en-US" sz="1000">
                          <a:effectLst/>
                        </a:rPr>
                        <a:t>Certified</a:t>
                      </a:r>
                      <a:endParaRPr lang="en-US" sz="900">
                        <a:effectLst/>
                      </a:endParaRPr>
                    </a:p>
                    <a:p>
                      <a:pPr marL="0" marR="0" algn="ctr">
                        <a:lnSpc>
                          <a:spcPct val="115000"/>
                        </a:lnSpc>
                        <a:spcBef>
                          <a:spcPts val="0"/>
                        </a:spcBef>
                        <a:spcAft>
                          <a:spcPts val="0"/>
                        </a:spcAft>
                      </a:pPr>
                      <a:r>
                        <a:rPr lang="en-US" sz="1000">
                          <a:effectLst/>
                        </a:rPr>
                        <a:t>October 16-30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extLst>
                  <a:ext uri="{0D108BD9-81ED-4DB2-BD59-A6C34878D82A}">
                    <a16:rowId xmlns:a16="http://schemas.microsoft.com/office/drawing/2014/main" val="1546935456"/>
                  </a:ext>
                </a:extLst>
              </a:tr>
              <a:tr h="168163">
                <a:tc>
                  <a:txBody>
                    <a:bodyPr/>
                    <a:lstStyle/>
                    <a:p>
                      <a:pPr marL="228600" marR="0">
                        <a:lnSpc>
                          <a:spcPct val="115000"/>
                        </a:lnSpc>
                        <a:spcBef>
                          <a:spcPts val="0"/>
                        </a:spcBef>
                        <a:spcAft>
                          <a:spcPts val="0"/>
                        </a:spcAft>
                      </a:pPr>
                      <a:r>
                        <a:rPr lang="en-US" sz="10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tc>
                  <a:txBody>
                    <a:bodyPr/>
                    <a:lstStyle/>
                    <a:p>
                      <a:pPr marL="342900" marR="0" lvl="0" indent="-342900">
                        <a:lnSpc>
                          <a:spcPct val="115000"/>
                        </a:lnSpc>
                        <a:spcBef>
                          <a:spcPts val="0"/>
                        </a:spcBef>
                        <a:spcAft>
                          <a:spcPts val="0"/>
                        </a:spcAft>
                        <a:buFont typeface="Symbol" panose="05050102010706020507" pitchFamily="18" charset="2"/>
                        <a:buChar char=""/>
                      </a:pPr>
                      <a:r>
                        <a:rPr lang="en-US" sz="900">
                          <a:effectLst/>
                        </a:rPr>
                        <a:t>Equivalent Instruction (Home School)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tc>
                  <a:txBody>
                    <a:bodyPr/>
                    <a:lstStyle/>
                    <a:p>
                      <a:pPr marL="342900" marR="0" lvl="0" indent="-342900">
                        <a:lnSpc>
                          <a:spcPct val="115000"/>
                        </a:lnSpc>
                        <a:spcBef>
                          <a:spcPts val="0"/>
                        </a:spcBef>
                        <a:spcAft>
                          <a:spcPts val="0"/>
                        </a:spcAft>
                        <a:buFont typeface="Symbol" panose="05050102010706020507" pitchFamily="18" charset="2"/>
                        <a:buChar char=""/>
                      </a:pPr>
                      <a:r>
                        <a:rPr lang="en-US" sz="900">
                          <a:effectLst/>
                        </a:rPr>
                        <a:t>Special Education Status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tc vMerge="1">
                  <a:txBody>
                    <a:bodyPr/>
                    <a:lstStyle/>
                    <a:p>
                      <a:endParaRPr lang="en-US"/>
                    </a:p>
                  </a:txBody>
                  <a:tcPr/>
                </a:tc>
                <a:extLst>
                  <a:ext uri="{0D108BD9-81ED-4DB2-BD59-A6C34878D82A}">
                    <a16:rowId xmlns:a16="http://schemas.microsoft.com/office/drawing/2014/main" val="2536254789"/>
                  </a:ext>
                </a:extLst>
              </a:tr>
              <a:tr h="158313">
                <a:tc>
                  <a:txBody>
                    <a:bodyPr/>
                    <a:lstStyle/>
                    <a:p>
                      <a:pPr marL="228600" marR="0">
                        <a:lnSpc>
                          <a:spcPct val="115000"/>
                        </a:lnSpc>
                        <a:spcBef>
                          <a:spcPts val="0"/>
                        </a:spcBef>
                        <a:spcAft>
                          <a:spcPts val="0"/>
                        </a:spcAft>
                      </a:pPr>
                      <a:r>
                        <a:rPr lang="en-US" sz="10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tc>
                  <a:txBody>
                    <a:bodyPr/>
                    <a:lstStyle/>
                    <a:p>
                      <a:pPr marL="342900" marR="0" lvl="0" indent="-342900">
                        <a:lnSpc>
                          <a:spcPct val="115000"/>
                        </a:lnSpc>
                        <a:spcBef>
                          <a:spcPts val="0"/>
                        </a:spcBef>
                        <a:spcAft>
                          <a:spcPts val="0"/>
                        </a:spcAft>
                        <a:buFont typeface="Symbol" panose="05050102010706020507" pitchFamily="18" charset="2"/>
                        <a:buChar char=""/>
                      </a:pPr>
                      <a:r>
                        <a:rPr lang="en-US" sz="900">
                          <a:effectLst/>
                        </a:rPr>
                        <a:t>Superintendent Agreements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tc>
                  <a:txBody>
                    <a:bodyPr/>
                    <a:lstStyle/>
                    <a:p>
                      <a:pPr marL="342900" marR="0" lvl="0" indent="-342900">
                        <a:lnSpc>
                          <a:spcPct val="115000"/>
                        </a:lnSpc>
                        <a:spcBef>
                          <a:spcPts val="0"/>
                        </a:spcBef>
                        <a:spcAft>
                          <a:spcPts val="0"/>
                        </a:spcAft>
                        <a:buFont typeface="Symbol" panose="05050102010706020507" pitchFamily="18" charset="2"/>
                        <a:buChar char=""/>
                      </a:pPr>
                      <a:r>
                        <a:rPr lang="en-US" sz="900">
                          <a:effectLst/>
                        </a:rPr>
                        <a:t>CTE Enrollment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tc>
                  <a:txBody>
                    <a:bodyPr/>
                    <a:lstStyle/>
                    <a:p>
                      <a:pPr marL="0" marR="0" algn="ctr">
                        <a:lnSpc>
                          <a:spcPct val="115000"/>
                        </a:lnSpc>
                        <a:spcBef>
                          <a:spcPts val="0"/>
                        </a:spcBef>
                        <a:spcAft>
                          <a:spcPts val="0"/>
                        </a:spcAft>
                      </a:pPr>
                      <a:r>
                        <a:rPr lang="en-US" sz="10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extLst>
                  <a:ext uri="{0D108BD9-81ED-4DB2-BD59-A6C34878D82A}">
                    <a16:rowId xmlns:a16="http://schemas.microsoft.com/office/drawing/2014/main" val="3372340792"/>
                  </a:ext>
                </a:extLst>
              </a:tr>
              <a:tr h="158313">
                <a:tc>
                  <a:txBody>
                    <a:bodyPr/>
                    <a:lstStyle/>
                    <a:p>
                      <a:pPr marL="342900" marR="0" lvl="0" indent="-342900">
                        <a:lnSpc>
                          <a:spcPct val="115000"/>
                        </a:lnSpc>
                        <a:spcBef>
                          <a:spcPts val="0"/>
                        </a:spcBef>
                        <a:spcAft>
                          <a:spcPts val="0"/>
                        </a:spcAft>
                        <a:buFont typeface="Symbol" panose="05050102010706020507" pitchFamily="18" charset="2"/>
                        <a:buChar char=""/>
                      </a:pPr>
                      <a:r>
                        <a:rPr lang="en-US" sz="1000" u="sng">
                          <a:effectLst/>
                          <a:hlinkClick r:id="rId4"/>
                        </a:rPr>
                        <a:t>EFM-39A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tc gridSpan="2">
                  <a:txBody>
                    <a:bodyPr/>
                    <a:lstStyle/>
                    <a:p>
                      <a:pPr marL="0" marR="0">
                        <a:lnSpc>
                          <a:spcPct val="115000"/>
                        </a:lnSpc>
                        <a:spcBef>
                          <a:spcPts val="0"/>
                        </a:spcBef>
                        <a:spcAft>
                          <a:spcPts val="0"/>
                        </a:spcAft>
                      </a:pPr>
                      <a:r>
                        <a:rPr lang="en-US" sz="1000">
                          <a:effectLst/>
                        </a:rPr>
                        <a:t>Adult Education report for 16 to 20 Year old’s – January thru June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tc hMerge="1">
                  <a:txBody>
                    <a:bodyPr/>
                    <a:lstStyle/>
                    <a:p>
                      <a:endParaRPr lang="en-US"/>
                    </a:p>
                  </a:txBody>
                  <a:tcPr/>
                </a:tc>
                <a:tc>
                  <a:txBody>
                    <a:bodyPr/>
                    <a:lstStyle/>
                    <a:p>
                      <a:pPr marL="0" marR="0" algn="ctr">
                        <a:lnSpc>
                          <a:spcPct val="115000"/>
                        </a:lnSpc>
                        <a:spcBef>
                          <a:spcPts val="0"/>
                        </a:spcBef>
                        <a:spcAft>
                          <a:spcPts val="0"/>
                        </a:spcAft>
                      </a:pPr>
                      <a:r>
                        <a:rPr lang="en-US" sz="1000">
                          <a:effectLst/>
                        </a:rPr>
                        <a:t>July 15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extLst>
                  <a:ext uri="{0D108BD9-81ED-4DB2-BD59-A6C34878D82A}">
                    <a16:rowId xmlns:a16="http://schemas.microsoft.com/office/drawing/2014/main" val="2470044280"/>
                  </a:ext>
                </a:extLst>
              </a:tr>
              <a:tr h="158313">
                <a:tc>
                  <a:txBody>
                    <a:bodyPr/>
                    <a:lstStyle/>
                    <a:p>
                      <a:pPr marL="342900" marR="0" lvl="0" indent="-342900">
                        <a:lnSpc>
                          <a:spcPct val="115000"/>
                        </a:lnSpc>
                        <a:spcBef>
                          <a:spcPts val="0"/>
                        </a:spcBef>
                        <a:spcAft>
                          <a:spcPts val="0"/>
                        </a:spcAft>
                        <a:buFont typeface="Symbol" panose="05050102010706020507" pitchFamily="18" charset="2"/>
                        <a:buChar char=""/>
                      </a:pPr>
                      <a:r>
                        <a:rPr lang="en-US" sz="1000" u="sng">
                          <a:effectLst/>
                          <a:hlinkClick r:id="rId4"/>
                        </a:rPr>
                        <a:t>EFM-39B</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tc gridSpan="2">
                  <a:txBody>
                    <a:bodyPr/>
                    <a:lstStyle/>
                    <a:p>
                      <a:pPr marL="0" marR="0">
                        <a:lnSpc>
                          <a:spcPct val="115000"/>
                        </a:lnSpc>
                        <a:spcBef>
                          <a:spcPts val="0"/>
                        </a:spcBef>
                        <a:spcAft>
                          <a:spcPts val="0"/>
                        </a:spcAft>
                      </a:pPr>
                      <a:r>
                        <a:rPr lang="en-US" sz="1000">
                          <a:effectLst/>
                        </a:rPr>
                        <a:t>Adult Education report for 16 to 20 Year old’s – July thru December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tc hMerge="1">
                  <a:txBody>
                    <a:bodyPr/>
                    <a:lstStyle/>
                    <a:p>
                      <a:endParaRPr lang="en-US"/>
                    </a:p>
                  </a:txBody>
                  <a:tcPr/>
                </a:tc>
                <a:tc>
                  <a:txBody>
                    <a:bodyPr/>
                    <a:lstStyle/>
                    <a:p>
                      <a:pPr marL="0" marR="0" algn="ctr">
                        <a:lnSpc>
                          <a:spcPct val="115000"/>
                        </a:lnSpc>
                        <a:spcBef>
                          <a:spcPts val="0"/>
                        </a:spcBef>
                        <a:spcAft>
                          <a:spcPts val="0"/>
                        </a:spcAft>
                      </a:pPr>
                      <a:r>
                        <a:rPr lang="en-US" sz="1000">
                          <a:effectLst/>
                        </a:rPr>
                        <a:t>December 15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extLst>
                  <a:ext uri="{0D108BD9-81ED-4DB2-BD59-A6C34878D82A}">
                    <a16:rowId xmlns:a16="http://schemas.microsoft.com/office/drawing/2014/main" val="1808592670"/>
                  </a:ext>
                </a:extLst>
              </a:tr>
              <a:tr h="158313">
                <a:tc gridSpan="3">
                  <a:txBody>
                    <a:bodyPr/>
                    <a:lstStyle/>
                    <a:p>
                      <a:pPr marL="0" marR="0">
                        <a:lnSpc>
                          <a:spcPct val="115000"/>
                        </a:lnSpc>
                        <a:spcBef>
                          <a:spcPts val="0"/>
                        </a:spcBef>
                        <a:spcAft>
                          <a:spcPts val="0"/>
                        </a:spcAft>
                      </a:pPr>
                      <a:r>
                        <a:rPr lang="en-US" sz="1000">
                          <a:solidFill>
                            <a:srgbClr val="162C40"/>
                          </a:solidFill>
                          <a:effectLst/>
                        </a:rPr>
                        <a:t>Financial Reporting</a:t>
                      </a:r>
                      <a:endParaRPr lang="en-US" sz="900">
                        <a:solidFill>
                          <a:srgbClr val="162C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0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extLst>
                  <a:ext uri="{0D108BD9-81ED-4DB2-BD59-A6C34878D82A}">
                    <a16:rowId xmlns:a16="http://schemas.microsoft.com/office/drawing/2014/main" val="2425052723"/>
                  </a:ext>
                </a:extLst>
              </a:tr>
              <a:tr h="158313">
                <a:tc>
                  <a:txBody>
                    <a:bodyPr/>
                    <a:lstStyle/>
                    <a:p>
                      <a:pPr marL="342900" marR="0" lvl="0" indent="-342900">
                        <a:lnSpc>
                          <a:spcPct val="115000"/>
                        </a:lnSpc>
                        <a:spcBef>
                          <a:spcPts val="0"/>
                        </a:spcBef>
                        <a:spcAft>
                          <a:spcPts val="0"/>
                        </a:spcAft>
                        <a:buFont typeface="Symbol" panose="05050102010706020507" pitchFamily="18" charset="2"/>
                        <a:buChar char=""/>
                      </a:pPr>
                      <a:r>
                        <a:rPr lang="en-US" sz="1000" u="sng">
                          <a:effectLst/>
                          <a:hlinkClick r:id="rId5"/>
                        </a:rPr>
                        <a:t>Prior Year Actuals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tc gridSpan="2">
                  <a:txBody>
                    <a:bodyPr/>
                    <a:lstStyle/>
                    <a:p>
                      <a:pPr marL="0" marR="0">
                        <a:lnSpc>
                          <a:spcPct val="115000"/>
                        </a:lnSpc>
                        <a:spcBef>
                          <a:spcPts val="0"/>
                        </a:spcBef>
                        <a:spcAft>
                          <a:spcPts val="0"/>
                        </a:spcAft>
                      </a:pPr>
                      <a:r>
                        <a:rPr lang="en-US" sz="1000">
                          <a:effectLst/>
                        </a:rPr>
                        <a:t>Prior Year – Year End Q4 Actual Expenditures, Revenues, Balance Sheet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tc hMerge="1">
                  <a:txBody>
                    <a:bodyPr/>
                    <a:lstStyle/>
                    <a:p>
                      <a:endParaRPr lang="en-US"/>
                    </a:p>
                  </a:txBody>
                  <a:tcPr/>
                </a:tc>
                <a:tc>
                  <a:txBody>
                    <a:bodyPr/>
                    <a:lstStyle/>
                    <a:p>
                      <a:pPr marL="0" marR="0" algn="ctr">
                        <a:lnSpc>
                          <a:spcPct val="115000"/>
                        </a:lnSpc>
                        <a:spcBef>
                          <a:spcPts val="0"/>
                        </a:spcBef>
                        <a:spcAft>
                          <a:spcPts val="0"/>
                        </a:spcAft>
                      </a:pPr>
                      <a:r>
                        <a:rPr lang="en-US" sz="1000">
                          <a:effectLst/>
                        </a:rPr>
                        <a:t>August 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extLst>
                  <a:ext uri="{0D108BD9-81ED-4DB2-BD59-A6C34878D82A}">
                    <a16:rowId xmlns:a16="http://schemas.microsoft.com/office/drawing/2014/main" val="2289416302"/>
                  </a:ext>
                </a:extLst>
              </a:tr>
              <a:tr h="326476">
                <a:tc>
                  <a:txBody>
                    <a:bodyPr/>
                    <a:lstStyle/>
                    <a:p>
                      <a:pPr marL="342900" marR="0" lvl="0" indent="-342900">
                        <a:lnSpc>
                          <a:spcPct val="115000"/>
                        </a:lnSpc>
                        <a:spcBef>
                          <a:spcPts val="0"/>
                        </a:spcBef>
                        <a:spcAft>
                          <a:spcPts val="0"/>
                        </a:spcAft>
                        <a:buFont typeface="Symbol" panose="05050102010706020507" pitchFamily="18" charset="2"/>
                        <a:buChar char=""/>
                      </a:pPr>
                      <a:r>
                        <a:rPr lang="en-US" sz="1000" u="sng">
                          <a:effectLst/>
                          <a:hlinkClick r:id="rId5"/>
                        </a:rPr>
                        <a:t>Current Year Budgets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tc gridSpan="2">
                  <a:txBody>
                    <a:bodyPr/>
                    <a:lstStyle/>
                    <a:p>
                      <a:pPr marL="0" marR="0">
                        <a:lnSpc>
                          <a:spcPct val="115000"/>
                        </a:lnSpc>
                        <a:spcBef>
                          <a:spcPts val="0"/>
                        </a:spcBef>
                        <a:spcAft>
                          <a:spcPts val="0"/>
                        </a:spcAft>
                      </a:pPr>
                      <a:r>
                        <a:rPr lang="en-US" sz="1000">
                          <a:effectLst/>
                        </a:rPr>
                        <a:t>Current Year – Revenues and Expenditures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tc hMerge="1">
                  <a:txBody>
                    <a:bodyPr/>
                    <a:lstStyle/>
                    <a:p>
                      <a:endParaRPr lang="en-US"/>
                    </a:p>
                  </a:txBody>
                  <a:tcPr/>
                </a:tc>
                <a:tc>
                  <a:txBody>
                    <a:bodyPr/>
                    <a:lstStyle/>
                    <a:p>
                      <a:pPr marL="0" marR="0" algn="ctr">
                        <a:lnSpc>
                          <a:spcPct val="115000"/>
                        </a:lnSpc>
                        <a:spcBef>
                          <a:spcPts val="0"/>
                        </a:spcBef>
                        <a:spcAft>
                          <a:spcPts val="0"/>
                        </a:spcAft>
                      </a:pPr>
                      <a:r>
                        <a:rPr lang="en-US" sz="1000">
                          <a:effectLst/>
                        </a:rPr>
                        <a:t>August 15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extLst>
                  <a:ext uri="{0D108BD9-81ED-4DB2-BD59-A6C34878D82A}">
                    <a16:rowId xmlns:a16="http://schemas.microsoft.com/office/drawing/2014/main" val="470073874"/>
                  </a:ext>
                </a:extLst>
              </a:tr>
              <a:tr h="158313">
                <a:tc>
                  <a:txBody>
                    <a:bodyPr/>
                    <a:lstStyle/>
                    <a:p>
                      <a:pPr marL="342900" marR="0" lvl="0" indent="-342900">
                        <a:lnSpc>
                          <a:spcPct val="115000"/>
                        </a:lnSpc>
                        <a:spcBef>
                          <a:spcPts val="0"/>
                        </a:spcBef>
                        <a:spcAft>
                          <a:spcPts val="0"/>
                        </a:spcAft>
                        <a:buFont typeface="Symbol" panose="05050102010706020507" pitchFamily="18" charset="2"/>
                        <a:buChar char=""/>
                      </a:pPr>
                      <a:r>
                        <a:rPr lang="en-US" sz="1000" u="sng">
                          <a:effectLst/>
                          <a:hlinkClick r:id="rId5"/>
                        </a:rPr>
                        <a:t>EF-M-46/EF-M-46V</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tc gridSpan="2">
                  <a:txBody>
                    <a:bodyPr/>
                    <a:lstStyle/>
                    <a:p>
                      <a:pPr marL="0" marR="0">
                        <a:lnSpc>
                          <a:spcPct val="115000"/>
                        </a:lnSpc>
                        <a:spcBef>
                          <a:spcPts val="0"/>
                        </a:spcBef>
                        <a:spcAft>
                          <a:spcPts val="0"/>
                        </a:spcAft>
                      </a:pPr>
                      <a:r>
                        <a:rPr lang="en-US" sz="1000">
                          <a:effectLst/>
                        </a:rPr>
                        <a:t>Current Year Budget &amp; Reporting of Appropriations for RSU/SAD/CSD/CTE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tc hMerge="1">
                  <a:txBody>
                    <a:bodyPr/>
                    <a:lstStyle/>
                    <a:p>
                      <a:endParaRPr lang="en-US"/>
                    </a:p>
                  </a:txBody>
                  <a:tcPr/>
                </a:tc>
                <a:tc>
                  <a:txBody>
                    <a:bodyPr/>
                    <a:lstStyle/>
                    <a:p>
                      <a:pPr marL="0" marR="0" algn="ctr">
                        <a:lnSpc>
                          <a:spcPct val="115000"/>
                        </a:lnSpc>
                        <a:spcBef>
                          <a:spcPts val="0"/>
                        </a:spcBef>
                        <a:spcAft>
                          <a:spcPts val="0"/>
                        </a:spcAft>
                      </a:pPr>
                      <a:r>
                        <a:rPr lang="en-US" sz="1000">
                          <a:effectLst/>
                        </a:rPr>
                        <a:t>August 15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extLst>
                  <a:ext uri="{0D108BD9-81ED-4DB2-BD59-A6C34878D82A}">
                    <a16:rowId xmlns:a16="http://schemas.microsoft.com/office/drawing/2014/main" val="375305515"/>
                  </a:ext>
                </a:extLst>
              </a:tr>
              <a:tr h="158313">
                <a:tc>
                  <a:txBody>
                    <a:bodyPr/>
                    <a:lstStyle/>
                    <a:p>
                      <a:pPr marL="342900" marR="0" lvl="0" indent="-342900">
                        <a:lnSpc>
                          <a:spcPct val="115000"/>
                        </a:lnSpc>
                        <a:spcBef>
                          <a:spcPts val="0"/>
                        </a:spcBef>
                        <a:spcAft>
                          <a:spcPts val="0"/>
                        </a:spcAft>
                        <a:buFont typeface="Symbol" panose="05050102010706020507" pitchFamily="18" charset="2"/>
                        <a:buChar char=""/>
                      </a:pPr>
                      <a:r>
                        <a:rPr lang="en-US" sz="1000" u="sng">
                          <a:effectLst/>
                          <a:hlinkClick r:id="rId5"/>
                        </a:rPr>
                        <a:t>EF-S-07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tc gridSpan="2">
                  <a:txBody>
                    <a:bodyPr/>
                    <a:lstStyle/>
                    <a:p>
                      <a:pPr marL="0" marR="0">
                        <a:lnSpc>
                          <a:spcPct val="115000"/>
                        </a:lnSpc>
                        <a:spcBef>
                          <a:spcPts val="0"/>
                        </a:spcBef>
                        <a:spcAft>
                          <a:spcPts val="0"/>
                        </a:spcAft>
                      </a:pPr>
                      <a:r>
                        <a:rPr lang="en-US" sz="1000">
                          <a:effectLst/>
                        </a:rPr>
                        <a:t>Prior Year Special Education Tuition &amp; Board Report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tc hMerge="1">
                  <a:txBody>
                    <a:bodyPr/>
                    <a:lstStyle/>
                    <a:p>
                      <a:endParaRPr lang="en-US"/>
                    </a:p>
                  </a:txBody>
                  <a:tcPr/>
                </a:tc>
                <a:tc>
                  <a:txBody>
                    <a:bodyPr/>
                    <a:lstStyle/>
                    <a:p>
                      <a:pPr marL="0" marR="0" algn="ctr">
                        <a:lnSpc>
                          <a:spcPct val="115000"/>
                        </a:lnSpc>
                        <a:spcBef>
                          <a:spcPts val="0"/>
                        </a:spcBef>
                        <a:spcAft>
                          <a:spcPts val="0"/>
                        </a:spcAft>
                      </a:pPr>
                      <a:r>
                        <a:rPr lang="en-US" sz="1000">
                          <a:effectLst/>
                        </a:rPr>
                        <a:t>October 15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extLst>
                  <a:ext uri="{0D108BD9-81ED-4DB2-BD59-A6C34878D82A}">
                    <a16:rowId xmlns:a16="http://schemas.microsoft.com/office/drawing/2014/main" val="3146744606"/>
                  </a:ext>
                </a:extLst>
              </a:tr>
              <a:tr h="158313">
                <a:tc>
                  <a:txBody>
                    <a:bodyPr/>
                    <a:lstStyle/>
                    <a:p>
                      <a:pPr marL="342900" marR="0" lvl="0" indent="-342900">
                        <a:lnSpc>
                          <a:spcPct val="115000"/>
                        </a:lnSpc>
                        <a:spcBef>
                          <a:spcPts val="0"/>
                        </a:spcBef>
                        <a:spcAft>
                          <a:spcPts val="0"/>
                        </a:spcAft>
                        <a:buFont typeface="Symbol" panose="05050102010706020507" pitchFamily="18" charset="2"/>
                        <a:buChar char=""/>
                      </a:pPr>
                      <a:r>
                        <a:rPr lang="en-US" sz="1000" u="sng">
                          <a:effectLst/>
                          <a:hlinkClick r:id="rId5"/>
                        </a:rPr>
                        <a:t>EF-S-214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tc gridSpan="2">
                  <a:txBody>
                    <a:bodyPr/>
                    <a:lstStyle/>
                    <a:p>
                      <a:pPr marL="0" marR="0">
                        <a:lnSpc>
                          <a:spcPct val="115000"/>
                        </a:lnSpc>
                        <a:spcBef>
                          <a:spcPts val="0"/>
                        </a:spcBef>
                        <a:spcAft>
                          <a:spcPts val="0"/>
                        </a:spcAft>
                      </a:pPr>
                      <a:r>
                        <a:rPr lang="en-US" sz="1000">
                          <a:effectLst/>
                        </a:rPr>
                        <a:t>Current High Cost Out-of-District Placement Adjustment Report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tc hMerge="1">
                  <a:txBody>
                    <a:bodyPr/>
                    <a:lstStyle/>
                    <a:p>
                      <a:endParaRPr lang="en-US"/>
                    </a:p>
                  </a:txBody>
                  <a:tcPr/>
                </a:tc>
                <a:tc>
                  <a:txBody>
                    <a:bodyPr/>
                    <a:lstStyle/>
                    <a:p>
                      <a:pPr marL="0" marR="0" algn="ctr">
                        <a:lnSpc>
                          <a:spcPct val="115000"/>
                        </a:lnSpc>
                        <a:spcBef>
                          <a:spcPts val="0"/>
                        </a:spcBef>
                        <a:spcAft>
                          <a:spcPts val="0"/>
                        </a:spcAft>
                      </a:pPr>
                      <a:r>
                        <a:rPr lang="en-US" sz="1000">
                          <a:effectLst/>
                        </a:rPr>
                        <a:t>April 15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extLst>
                  <a:ext uri="{0D108BD9-81ED-4DB2-BD59-A6C34878D82A}">
                    <a16:rowId xmlns:a16="http://schemas.microsoft.com/office/drawing/2014/main" val="2296481873"/>
                  </a:ext>
                </a:extLst>
              </a:tr>
              <a:tr h="326476">
                <a:tc>
                  <a:txBody>
                    <a:bodyPr/>
                    <a:lstStyle/>
                    <a:p>
                      <a:pPr marL="342900" marR="0" lvl="0" indent="-342900">
                        <a:lnSpc>
                          <a:spcPct val="115000"/>
                        </a:lnSpc>
                        <a:spcBef>
                          <a:spcPts val="0"/>
                        </a:spcBef>
                        <a:spcAft>
                          <a:spcPts val="0"/>
                        </a:spcAft>
                        <a:buFont typeface="Symbol" panose="05050102010706020507" pitchFamily="18" charset="2"/>
                        <a:buChar char=""/>
                      </a:pPr>
                      <a:r>
                        <a:rPr lang="en-US" sz="1000" u="sng">
                          <a:effectLst/>
                          <a:hlinkClick r:id="rId6"/>
                        </a:rPr>
                        <a:t>EF-M-43</a:t>
                      </a:r>
                      <a:r>
                        <a:rPr lang="en-US" sz="1000" u="sng">
                          <a:effectLst/>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tc gridSpan="2">
                  <a:txBody>
                    <a:bodyPr/>
                    <a:lstStyle/>
                    <a:p>
                      <a:pPr marL="0" marR="0">
                        <a:lnSpc>
                          <a:spcPct val="115000"/>
                        </a:lnSpc>
                        <a:spcBef>
                          <a:spcPts val="0"/>
                        </a:spcBef>
                        <a:spcAft>
                          <a:spcPts val="0"/>
                        </a:spcAft>
                      </a:pPr>
                      <a:r>
                        <a:rPr lang="en-US" sz="1000">
                          <a:effectLst/>
                        </a:rPr>
                        <a:t>Prior Year Transportation Costs for Out-of-District Special Education, Homeless, CTE</a:t>
                      </a:r>
                      <a:endParaRPr lang="en-US" sz="900">
                        <a:effectLst/>
                      </a:endParaRPr>
                    </a:p>
                    <a:p>
                      <a:pPr marL="0" marR="0">
                        <a:lnSpc>
                          <a:spcPct val="115000"/>
                        </a:lnSpc>
                        <a:spcBef>
                          <a:spcPts val="0"/>
                        </a:spcBef>
                        <a:spcAft>
                          <a:spcPts val="0"/>
                        </a:spcAft>
                      </a:pPr>
                      <a:r>
                        <a:rPr lang="en-US" sz="1000">
                          <a:effectLst/>
                        </a:rPr>
                        <a:t>**Not collecting this data in FY 22 for the FY 21 school year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tc hMerge="1">
                  <a:txBody>
                    <a:bodyPr/>
                    <a:lstStyle/>
                    <a:p>
                      <a:endParaRPr lang="en-US"/>
                    </a:p>
                  </a:txBody>
                  <a:tcPr/>
                </a:tc>
                <a:tc>
                  <a:txBody>
                    <a:bodyPr/>
                    <a:lstStyle/>
                    <a:p>
                      <a:pPr marL="0" marR="0" algn="ctr">
                        <a:lnSpc>
                          <a:spcPct val="115000"/>
                        </a:lnSpc>
                        <a:spcBef>
                          <a:spcPts val="0"/>
                        </a:spcBef>
                        <a:spcAft>
                          <a:spcPts val="0"/>
                        </a:spcAft>
                      </a:pPr>
                      <a:r>
                        <a:rPr lang="en-US" sz="1000">
                          <a:effectLst/>
                        </a:rPr>
                        <a:t>N/A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extLst>
                  <a:ext uri="{0D108BD9-81ED-4DB2-BD59-A6C34878D82A}">
                    <a16:rowId xmlns:a16="http://schemas.microsoft.com/office/drawing/2014/main" val="4876436"/>
                  </a:ext>
                </a:extLst>
              </a:tr>
              <a:tr h="158313">
                <a:tc>
                  <a:txBody>
                    <a:bodyPr/>
                    <a:lstStyle/>
                    <a:p>
                      <a:pPr marL="342900" marR="0" lvl="0" indent="-342900">
                        <a:lnSpc>
                          <a:spcPct val="115000"/>
                        </a:lnSpc>
                        <a:spcBef>
                          <a:spcPts val="0"/>
                        </a:spcBef>
                        <a:spcAft>
                          <a:spcPts val="0"/>
                        </a:spcAft>
                        <a:buFont typeface="Symbol" panose="05050102010706020507" pitchFamily="18" charset="2"/>
                        <a:buChar char=""/>
                      </a:pPr>
                      <a:r>
                        <a:rPr lang="en-US" sz="1000" u="sng">
                          <a:effectLst/>
                          <a:hlinkClick r:id="rId5"/>
                        </a:rPr>
                        <a:t>Annual Audit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tc gridSpan="2">
                  <a:txBody>
                    <a:bodyPr/>
                    <a:lstStyle/>
                    <a:p>
                      <a:pPr marL="0" marR="0">
                        <a:lnSpc>
                          <a:spcPct val="115000"/>
                        </a:lnSpc>
                        <a:spcBef>
                          <a:spcPts val="0"/>
                        </a:spcBef>
                        <a:spcAft>
                          <a:spcPts val="0"/>
                        </a:spcAft>
                      </a:pPr>
                      <a:r>
                        <a:rPr lang="en-US" sz="1000">
                          <a:effectLst/>
                        </a:rPr>
                        <a:t>Prior Year Annual Audit Report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tc hMerge="1">
                  <a:txBody>
                    <a:bodyPr/>
                    <a:lstStyle/>
                    <a:p>
                      <a:endParaRPr lang="en-US"/>
                    </a:p>
                  </a:txBody>
                  <a:tcPr/>
                </a:tc>
                <a:tc>
                  <a:txBody>
                    <a:bodyPr/>
                    <a:lstStyle/>
                    <a:p>
                      <a:pPr marL="0" marR="0" algn="ctr">
                        <a:lnSpc>
                          <a:spcPct val="115000"/>
                        </a:lnSpc>
                        <a:spcBef>
                          <a:spcPts val="0"/>
                        </a:spcBef>
                        <a:spcAft>
                          <a:spcPts val="0"/>
                        </a:spcAft>
                      </a:pPr>
                      <a:r>
                        <a:rPr lang="en-US" sz="1000">
                          <a:effectLst/>
                        </a:rPr>
                        <a:t>December 31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extLst>
                  <a:ext uri="{0D108BD9-81ED-4DB2-BD59-A6C34878D82A}">
                    <a16:rowId xmlns:a16="http://schemas.microsoft.com/office/drawing/2014/main" val="2007238913"/>
                  </a:ext>
                </a:extLst>
              </a:tr>
              <a:tr h="158313">
                <a:tc>
                  <a:txBody>
                    <a:bodyPr/>
                    <a:lstStyle/>
                    <a:p>
                      <a:pPr marL="0" marR="0">
                        <a:lnSpc>
                          <a:spcPct val="115000"/>
                        </a:lnSpc>
                        <a:spcBef>
                          <a:spcPts val="0"/>
                        </a:spcBef>
                        <a:spcAft>
                          <a:spcPts val="0"/>
                        </a:spcAft>
                      </a:pPr>
                      <a:r>
                        <a:rPr lang="en-US" sz="1000">
                          <a:solidFill>
                            <a:srgbClr val="162C40"/>
                          </a:solidFill>
                          <a:effectLst/>
                        </a:rPr>
                        <a:t>Other Reports</a:t>
                      </a:r>
                      <a:endParaRPr lang="en-US" sz="900">
                        <a:solidFill>
                          <a:srgbClr val="162C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tc gridSpan="2">
                  <a:txBody>
                    <a:bodyPr/>
                    <a:lstStyle/>
                    <a:p>
                      <a:pPr marL="0" marR="0">
                        <a:lnSpc>
                          <a:spcPct val="115000"/>
                        </a:lnSpc>
                        <a:spcBef>
                          <a:spcPts val="0"/>
                        </a:spcBef>
                        <a:spcAft>
                          <a:spcPts val="0"/>
                        </a:spcAft>
                      </a:pPr>
                      <a:r>
                        <a:rPr lang="en-US" sz="10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tc hMerge="1">
                  <a:txBody>
                    <a:bodyPr/>
                    <a:lstStyle/>
                    <a:p>
                      <a:endParaRPr lang="en-US"/>
                    </a:p>
                  </a:txBody>
                  <a:tcPr/>
                </a:tc>
                <a:tc>
                  <a:txBody>
                    <a:bodyPr/>
                    <a:lstStyle/>
                    <a:p>
                      <a:pPr marL="0" marR="0" algn="ctr">
                        <a:lnSpc>
                          <a:spcPct val="115000"/>
                        </a:lnSpc>
                        <a:spcBef>
                          <a:spcPts val="0"/>
                        </a:spcBef>
                        <a:spcAft>
                          <a:spcPts val="0"/>
                        </a:spcAft>
                      </a:pPr>
                      <a:r>
                        <a:rPr lang="en-US" sz="10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extLst>
                  <a:ext uri="{0D108BD9-81ED-4DB2-BD59-A6C34878D82A}">
                    <a16:rowId xmlns:a16="http://schemas.microsoft.com/office/drawing/2014/main" val="3119930842"/>
                  </a:ext>
                </a:extLst>
              </a:tr>
              <a:tr h="662802">
                <a:tc>
                  <a:txBody>
                    <a:bodyPr/>
                    <a:lstStyle/>
                    <a:p>
                      <a:pPr marL="342900" marR="0" lvl="0" indent="-342900">
                        <a:lnSpc>
                          <a:spcPct val="115000"/>
                        </a:lnSpc>
                        <a:spcBef>
                          <a:spcPts val="0"/>
                        </a:spcBef>
                        <a:spcAft>
                          <a:spcPts val="0"/>
                        </a:spcAft>
                        <a:buFont typeface="Symbol" panose="05050102010706020507" pitchFamily="18" charset="2"/>
                        <a:buChar char=""/>
                      </a:pPr>
                      <a:r>
                        <a:rPr lang="en-US" sz="1000" u="sng">
                          <a:effectLst/>
                          <a:hlinkClick r:id="rId7"/>
                        </a:rPr>
                        <a:t>MaineCare Seed</a:t>
                      </a:r>
                      <a:endParaRPr lang="en-US" sz="900">
                        <a:effectLst/>
                      </a:endParaRPr>
                    </a:p>
                    <a:p>
                      <a:pPr marL="0" marR="0">
                        <a:lnSpc>
                          <a:spcPct val="115000"/>
                        </a:lnSpc>
                        <a:spcBef>
                          <a:spcPts val="0"/>
                        </a:spcBef>
                        <a:spcAft>
                          <a:spcPts val="0"/>
                        </a:spcAft>
                      </a:pPr>
                      <a:r>
                        <a:rPr lang="en-US" sz="1000" u="none" strike="noStrike">
                          <a:effectLst/>
                        </a:rPr>
                        <a:t> </a:t>
                      </a:r>
                      <a:endParaRPr lang="en-US" sz="900">
                        <a:effectLst/>
                      </a:endParaRPr>
                    </a:p>
                    <a:p>
                      <a:pPr marL="0" marR="0" algn="ctr">
                        <a:lnSpc>
                          <a:spcPct val="115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tc gridSpan="2">
                  <a:txBody>
                    <a:bodyPr/>
                    <a:lstStyle/>
                    <a:p>
                      <a:pPr marL="0" marR="0">
                        <a:lnSpc>
                          <a:spcPct val="115000"/>
                        </a:lnSpc>
                        <a:spcBef>
                          <a:spcPts val="0"/>
                        </a:spcBef>
                        <a:spcAft>
                          <a:spcPts val="0"/>
                        </a:spcAft>
                      </a:pPr>
                      <a:r>
                        <a:rPr lang="en-US" sz="1000">
                          <a:effectLst/>
                        </a:rPr>
                        <a:t>Quarterly MaineCare Seed Recovery Report Verification for Public &amp; Private Placements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tc hMerge="1">
                  <a:txBody>
                    <a:bodyPr/>
                    <a:lstStyle/>
                    <a:p>
                      <a:endParaRPr lang="en-US"/>
                    </a:p>
                  </a:txBody>
                  <a:tcPr/>
                </a:tc>
                <a:tc>
                  <a:txBody>
                    <a:bodyPr/>
                    <a:lstStyle/>
                    <a:p>
                      <a:pPr marL="0" marR="0" algn="ctr">
                        <a:lnSpc>
                          <a:spcPct val="115000"/>
                        </a:lnSpc>
                        <a:spcBef>
                          <a:spcPts val="0"/>
                        </a:spcBef>
                        <a:spcAft>
                          <a:spcPts val="0"/>
                        </a:spcAft>
                      </a:pPr>
                      <a:r>
                        <a:rPr lang="en-US" sz="1000">
                          <a:effectLst/>
                        </a:rPr>
                        <a:t>July 15</a:t>
                      </a:r>
                      <a:endParaRPr lang="en-US" sz="900">
                        <a:effectLst/>
                      </a:endParaRPr>
                    </a:p>
                    <a:p>
                      <a:pPr marL="0" marR="0" algn="ctr">
                        <a:lnSpc>
                          <a:spcPct val="115000"/>
                        </a:lnSpc>
                        <a:spcBef>
                          <a:spcPts val="0"/>
                        </a:spcBef>
                        <a:spcAft>
                          <a:spcPts val="0"/>
                        </a:spcAft>
                      </a:pPr>
                      <a:r>
                        <a:rPr lang="en-US" sz="1000">
                          <a:effectLst/>
                        </a:rPr>
                        <a:t>October 15</a:t>
                      </a:r>
                      <a:endParaRPr lang="en-US" sz="900">
                        <a:effectLst/>
                      </a:endParaRPr>
                    </a:p>
                    <a:p>
                      <a:pPr marL="0" marR="0" algn="ctr">
                        <a:lnSpc>
                          <a:spcPct val="115000"/>
                        </a:lnSpc>
                        <a:spcBef>
                          <a:spcPts val="0"/>
                        </a:spcBef>
                        <a:spcAft>
                          <a:spcPts val="0"/>
                        </a:spcAft>
                      </a:pPr>
                      <a:r>
                        <a:rPr lang="en-US" sz="1000">
                          <a:effectLst/>
                        </a:rPr>
                        <a:t>January 15</a:t>
                      </a:r>
                      <a:endParaRPr lang="en-US" sz="900">
                        <a:effectLst/>
                      </a:endParaRPr>
                    </a:p>
                    <a:p>
                      <a:pPr marL="0" marR="0" algn="ctr">
                        <a:lnSpc>
                          <a:spcPct val="115000"/>
                        </a:lnSpc>
                        <a:spcBef>
                          <a:spcPts val="0"/>
                        </a:spcBef>
                        <a:spcAft>
                          <a:spcPts val="0"/>
                        </a:spcAft>
                      </a:pPr>
                      <a:r>
                        <a:rPr lang="en-US" sz="1000">
                          <a:effectLst/>
                        </a:rPr>
                        <a:t>April 15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tc>
                <a:extLst>
                  <a:ext uri="{0D108BD9-81ED-4DB2-BD59-A6C34878D82A}">
                    <a16:rowId xmlns:a16="http://schemas.microsoft.com/office/drawing/2014/main" val="3507709501"/>
                  </a:ext>
                </a:extLst>
              </a:tr>
            </a:tbl>
          </a:graphicData>
        </a:graphic>
      </p:graphicFrame>
    </p:spTree>
    <p:extLst>
      <p:ext uri="{BB962C8B-B14F-4D97-AF65-F5344CB8AC3E}">
        <p14:creationId xmlns:p14="http://schemas.microsoft.com/office/powerpoint/2010/main" val="8945134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0E4BD-2AEF-4E64-AFD1-94BF03E8DADC}"/>
              </a:ext>
            </a:extLst>
          </p:cNvPr>
          <p:cNvSpPr>
            <a:spLocks noGrp="1"/>
          </p:cNvSpPr>
          <p:nvPr>
            <p:ph type="title"/>
          </p:nvPr>
        </p:nvSpPr>
        <p:spPr/>
        <p:txBody>
          <a:bodyPr/>
          <a:lstStyle/>
          <a:p>
            <a:r>
              <a:rPr lang="en-US" sz="2400"/>
              <a:t>Impact of Data Errors in the Subsidy Calculation</a:t>
            </a:r>
          </a:p>
        </p:txBody>
      </p:sp>
      <p:graphicFrame>
        <p:nvGraphicFramePr>
          <p:cNvPr id="4" name="Content Placeholder 3">
            <a:extLst>
              <a:ext uri="{FF2B5EF4-FFF2-40B4-BE49-F238E27FC236}">
                <a16:creationId xmlns:a16="http://schemas.microsoft.com/office/drawing/2014/main" id="{C6D2116C-A328-47EC-803F-78F6EE11673B}"/>
              </a:ext>
            </a:extLst>
          </p:cNvPr>
          <p:cNvGraphicFramePr>
            <a:graphicFrameLocks noGrp="1"/>
          </p:cNvGraphicFramePr>
          <p:nvPr>
            <p:ph idx="1"/>
          </p:nvPr>
        </p:nvGraphicFramePr>
        <p:xfrm>
          <a:off x="457200" y="1279667"/>
          <a:ext cx="8229600" cy="2123440"/>
        </p:xfrm>
        <a:graphic>
          <a:graphicData uri="http://schemas.openxmlformats.org/drawingml/2006/table">
            <a:tbl>
              <a:tblPr firstRow="1" bandRow="1">
                <a:tableStyleId>{5C22544A-7EE6-4342-B048-85BDC9FD1C3A}</a:tableStyleId>
              </a:tblPr>
              <a:tblGrid>
                <a:gridCol w="6553200">
                  <a:extLst>
                    <a:ext uri="{9D8B030D-6E8A-4147-A177-3AD203B41FA5}">
                      <a16:colId xmlns:a16="http://schemas.microsoft.com/office/drawing/2014/main" val="1738271504"/>
                    </a:ext>
                  </a:extLst>
                </a:gridCol>
                <a:gridCol w="1676400">
                  <a:extLst>
                    <a:ext uri="{9D8B030D-6E8A-4147-A177-3AD203B41FA5}">
                      <a16:colId xmlns:a16="http://schemas.microsoft.com/office/drawing/2014/main" val="2746646887"/>
                    </a:ext>
                  </a:extLst>
                </a:gridCol>
              </a:tblGrid>
              <a:tr h="370840">
                <a:tc>
                  <a:txBody>
                    <a:bodyPr/>
                    <a:lstStyle/>
                    <a:p>
                      <a:r>
                        <a:rPr lang="en-US"/>
                        <a:t>Data Error – Staff</a:t>
                      </a:r>
                    </a:p>
                  </a:txBody>
                  <a:tcPr/>
                </a:tc>
                <a:tc>
                  <a:txBody>
                    <a:bodyPr/>
                    <a:lstStyle/>
                    <a:p>
                      <a:pPr algn="ctr"/>
                      <a:r>
                        <a:rPr lang="en-US"/>
                        <a:t>Subsidy $</a:t>
                      </a:r>
                    </a:p>
                  </a:txBody>
                  <a:tcPr/>
                </a:tc>
                <a:extLst>
                  <a:ext uri="{0D108BD9-81ED-4DB2-BD59-A6C34878D82A}">
                    <a16:rowId xmlns:a16="http://schemas.microsoft.com/office/drawing/2014/main" val="1898830254"/>
                  </a:ext>
                </a:extLst>
              </a:tr>
              <a:tr h="370840">
                <a:tc>
                  <a:txBody>
                    <a:bodyPr/>
                    <a:lstStyle/>
                    <a:p>
                      <a:r>
                        <a:rPr lang="en-US" sz="1800"/>
                        <a:t>1 FTE Ed Tech not identified as Special Ed</a:t>
                      </a:r>
                      <a:endParaRPr lang="en-US"/>
                    </a:p>
                  </a:txBody>
                  <a:tcPr/>
                </a:tc>
                <a:tc>
                  <a:txBody>
                    <a:bodyPr/>
                    <a:lstStyle/>
                    <a:p>
                      <a:pPr algn="r"/>
                      <a:r>
                        <a:rPr lang="en-US" sz="1800"/>
                        <a:t>$735.35</a:t>
                      </a:r>
                      <a:endParaRPr lang="en-US"/>
                    </a:p>
                  </a:txBody>
                  <a:tcPr/>
                </a:tc>
                <a:extLst>
                  <a:ext uri="{0D108BD9-81ED-4DB2-BD59-A6C34878D82A}">
                    <a16:rowId xmlns:a16="http://schemas.microsoft.com/office/drawing/2014/main" val="4193345183"/>
                  </a:ext>
                </a:extLst>
              </a:tr>
              <a:tr h="370840">
                <a:tc>
                  <a:txBody>
                    <a:bodyPr/>
                    <a:lstStyle/>
                    <a:p>
                      <a:r>
                        <a:rPr lang="en-US" sz="1800"/>
                        <a:t>3 FTE Health Staff incorrectly identified as Special Ed</a:t>
                      </a:r>
                      <a:endParaRPr lang="en-US"/>
                    </a:p>
                  </a:txBody>
                  <a:tcPr/>
                </a:tc>
                <a:tc>
                  <a:txBody>
                    <a:bodyPr/>
                    <a:lstStyle/>
                    <a:p>
                      <a:pPr algn="r"/>
                      <a:r>
                        <a:rPr lang="en-US" sz="1800"/>
                        <a:t>$24,230.11</a:t>
                      </a:r>
                      <a:endParaRPr lang="en-US"/>
                    </a:p>
                  </a:txBody>
                  <a:tcPr/>
                </a:tc>
                <a:extLst>
                  <a:ext uri="{0D108BD9-81ED-4DB2-BD59-A6C34878D82A}">
                    <a16:rowId xmlns:a16="http://schemas.microsoft.com/office/drawing/2014/main" val="3387057719"/>
                  </a:ext>
                </a:extLst>
              </a:tr>
              <a:tr h="370840">
                <a:tc>
                  <a:txBody>
                    <a:bodyPr/>
                    <a:lstStyle/>
                    <a:p>
                      <a:r>
                        <a:rPr lang="en-US" sz="1800"/>
                        <a:t>.5 FTE Librarian &amp; .2 FTE Health did not count for EPS</a:t>
                      </a:r>
                      <a:endParaRPr lang="en-US"/>
                    </a:p>
                  </a:txBody>
                  <a:tcPr/>
                </a:tc>
                <a:tc>
                  <a:txBody>
                    <a:bodyPr/>
                    <a:lstStyle/>
                    <a:p>
                      <a:pPr algn="r"/>
                      <a:r>
                        <a:rPr lang="en-US" sz="1800"/>
                        <a:t>$10,831.52</a:t>
                      </a:r>
                      <a:endParaRPr lang="en-US"/>
                    </a:p>
                  </a:txBody>
                  <a:tcPr/>
                </a:tc>
                <a:extLst>
                  <a:ext uri="{0D108BD9-81ED-4DB2-BD59-A6C34878D82A}">
                    <a16:rowId xmlns:a16="http://schemas.microsoft.com/office/drawing/2014/main" val="2694269991"/>
                  </a:ext>
                </a:extLst>
              </a:tr>
              <a:tr h="370840">
                <a:tc>
                  <a:txBody>
                    <a:bodyPr/>
                    <a:lstStyle/>
                    <a:p>
                      <a:r>
                        <a:rPr lang="en-US" sz="1800"/>
                        <a:t>Teacher incorrectly listed with Bachelor’s Degree, has Master’s Degree</a:t>
                      </a:r>
                      <a:endParaRPr lang="en-US"/>
                    </a:p>
                  </a:txBody>
                  <a:tcPr/>
                </a:tc>
                <a:tc>
                  <a:txBody>
                    <a:bodyPr/>
                    <a:lstStyle/>
                    <a:p>
                      <a:pPr algn="r"/>
                      <a:r>
                        <a:rPr lang="en-US" sz="1800"/>
                        <a:t>$5,661.60</a:t>
                      </a:r>
                      <a:endParaRPr lang="en-US"/>
                    </a:p>
                  </a:txBody>
                  <a:tcPr/>
                </a:tc>
                <a:extLst>
                  <a:ext uri="{0D108BD9-81ED-4DB2-BD59-A6C34878D82A}">
                    <a16:rowId xmlns:a16="http://schemas.microsoft.com/office/drawing/2014/main" val="2464943040"/>
                  </a:ext>
                </a:extLst>
              </a:tr>
            </a:tbl>
          </a:graphicData>
        </a:graphic>
      </p:graphicFrame>
      <p:graphicFrame>
        <p:nvGraphicFramePr>
          <p:cNvPr id="5" name="Content Placeholder 3">
            <a:extLst>
              <a:ext uri="{FF2B5EF4-FFF2-40B4-BE49-F238E27FC236}">
                <a16:creationId xmlns:a16="http://schemas.microsoft.com/office/drawing/2014/main" id="{23F90BA9-44C9-4CE7-9588-3676F3B8F132}"/>
              </a:ext>
            </a:extLst>
          </p:cNvPr>
          <p:cNvGraphicFramePr>
            <a:graphicFrameLocks/>
          </p:cNvGraphicFramePr>
          <p:nvPr/>
        </p:nvGraphicFramePr>
        <p:xfrm>
          <a:off x="457200" y="3581400"/>
          <a:ext cx="8129905" cy="2225040"/>
        </p:xfrm>
        <a:graphic>
          <a:graphicData uri="http://schemas.openxmlformats.org/drawingml/2006/table">
            <a:tbl>
              <a:tblPr firstRow="1" bandRow="1">
                <a:tableStyleId>{5C22544A-7EE6-4342-B048-85BDC9FD1C3A}</a:tableStyleId>
              </a:tblPr>
              <a:tblGrid>
                <a:gridCol w="6453505">
                  <a:extLst>
                    <a:ext uri="{9D8B030D-6E8A-4147-A177-3AD203B41FA5}">
                      <a16:colId xmlns:a16="http://schemas.microsoft.com/office/drawing/2014/main" val="1738271504"/>
                    </a:ext>
                  </a:extLst>
                </a:gridCol>
                <a:gridCol w="1676400">
                  <a:extLst>
                    <a:ext uri="{9D8B030D-6E8A-4147-A177-3AD203B41FA5}">
                      <a16:colId xmlns:a16="http://schemas.microsoft.com/office/drawing/2014/main" val="2746646887"/>
                    </a:ext>
                  </a:extLst>
                </a:gridCol>
              </a:tblGrid>
              <a:tr h="370840">
                <a:tc>
                  <a:txBody>
                    <a:bodyPr/>
                    <a:lstStyle/>
                    <a:p>
                      <a:r>
                        <a:rPr lang="en-US"/>
                        <a:t>Data Error – Students</a:t>
                      </a:r>
                    </a:p>
                  </a:txBody>
                  <a:tcPr/>
                </a:tc>
                <a:tc>
                  <a:txBody>
                    <a:bodyPr/>
                    <a:lstStyle/>
                    <a:p>
                      <a:pPr algn="ctr"/>
                      <a:r>
                        <a:rPr lang="en-US"/>
                        <a:t>Subsidy $</a:t>
                      </a:r>
                    </a:p>
                  </a:txBody>
                  <a:tcPr/>
                </a:tc>
                <a:extLst>
                  <a:ext uri="{0D108BD9-81ED-4DB2-BD59-A6C34878D82A}">
                    <a16:rowId xmlns:a16="http://schemas.microsoft.com/office/drawing/2014/main" val="1898830254"/>
                  </a:ext>
                </a:extLst>
              </a:tr>
              <a:tr h="370840">
                <a:tc>
                  <a:txBody>
                    <a:bodyPr/>
                    <a:lstStyle/>
                    <a:p>
                      <a:r>
                        <a:rPr lang="en-US" sz="1800"/>
                        <a:t>34 Students not identified as English Learners</a:t>
                      </a:r>
                      <a:endParaRPr lang="en-US"/>
                    </a:p>
                  </a:txBody>
                  <a:tcPr/>
                </a:tc>
                <a:tc>
                  <a:txBody>
                    <a:bodyPr/>
                    <a:lstStyle/>
                    <a:p>
                      <a:pPr algn="r"/>
                      <a:r>
                        <a:rPr lang="en-US" sz="1800"/>
                        <a:t>$113,044.05</a:t>
                      </a:r>
                      <a:endParaRPr lang="en-US"/>
                    </a:p>
                  </a:txBody>
                  <a:tcPr/>
                </a:tc>
                <a:extLst>
                  <a:ext uri="{0D108BD9-81ED-4DB2-BD59-A6C34878D82A}">
                    <a16:rowId xmlns:a16="http://schemas.microsoft.com/office/drawing/2014/main" val="4193345183"/>
                  </a:ext>
                </a:extLst>
              </a:tr>
              <a:tr h="370840">
                <a:tc>
                  <a:txBody>
                    <a:bodyPr/>
                    <a:lstStyle/>
                    <a:p>
                      <a:r>
                        <a:rPr lang="en-US" sz="1800"/>
                        <a:t>3 Students not identified as Economic Disadvantaged</a:t>
                      </a:r>
                      <a:endParaRPr lang="en-US"/>
                    </a:p>
                  </a:txBody>
                  <a:tcPr/>
                </a:tc>
                <a:tc>
                  <a:txBody>
                    <a:bodyPr/>
                    <a:lstStyle/>
                    <a:p>
                      <a:pPr algn="r"/>
                      <a:r>
                        <a:rPr lang="en-US" sz="1800"/>
                        <a:t>$1,473.84</a:t>
                      </a:r>
                      <a:endParaRPr lang="en-US"/>
                    </a:p>
                  </a:txBody>
                  <a:tcPr/>
                </a:tc>
                <a:extLst>
                  <a:ext uri="{0D108BD9-81ED-4DB2-BD59-A6C34878D82A}">
                    <a16:rowId xmlns:a16="http://schemas.microsoft.com/office/drawing/2014/main" val="3387057719"/>
                  </a:ext>
                </a:extLst>
              </a:tr>
              <a:tr h="370840">
                <a:tc>
                  <a:txBody>
                    <a:bodyPr/>
                    <a:lstStyle/>
                    <a:p>
                      <a:r>
                        <a:rPr lang="en-US" sz="1800"/>
                        <a:t>24 Students not identified as Economic Disadvantaged</a:t>
                      </a:r>
                      <a:endParaRPr lang="en-US"/>
                    </a:p>
                  </a:txBody>
                  <a:tcPr/>
                </a:tc>
                <a:tc>
                  <a:txBody>
                    <a:bodyPr/>
                    <a:lstStyle/>
                    <a:p>
                      <a:pPr algn="r"/>
                      <a:r>
                        <a:rPr lang="en-US" sz="1800"/>
                        <a:t>$42,512.27</a:t>
                      </a:r>
                      <a:endParaRPr lang="en-US"/>
                    </a:p>
                  </a:txBody>
                  <a:tcPr/>
                </a:tc>
                <a:extLst>
                  <a:ext uri="{0D108BD9-81ED-4DB2-BD59-A6C34878D82A}">
                    <a16:rowId xmlns:a16="http://schemas.microsoft.com/office/drawing/2014/main" val="2694269991"/>
                  </a:ext>
                </a:extLst>
              </a:tr>
              <a:tr h="370840">
                <a:tc>
                  <a:txBody>
                    <a:bodyPr/>
                    <a:lstStyle/>
                    <a:p>
                      <a:r>
                        <a:rPr lang="en-US" sz="1800"/>
                        <a:t>132 Students not identified as Economic Disadvantaged</a:t>
                      </a:r>
                      <a:endParaRPr lang="en-US"/>
                    </a:p>
                  </a:txBody>
                  <a:tcPr/>
                </a:tc>
                <a:tc>
                  <a:txBody>
                    <a:bodyPr/>
                    <a:lstStyle/>
                    <a:p>
                      <a:pPr algn="r"/>
                      <a:r>
                        <a:rPr lang="en-US" sz="1800"/>
                        <a:t>$1,093,873.50</a:t>
                      </a:r>
                      <a:endParaRPr lang="en-US"/>
                    </a:p>
                  </a:txBody>
                  <a:tcPr/>
                </a:tc>
                <a:extLst>
                  <a:ext uri="{0D108BD9-81ED-4DB2-BD59-A6C34878D82A}">
                    <a16:rowId xmlns:a16="http://schemas.microsoft.com/office/drawing/2014/main" val="2464943040"/>
                  </a:ext>
                </a:extLst>
              </a:tr>
              <a:tr h="370840">
                <a:tc>
                  <a:txBody>
                    <a:bodyPr/>
                    <a:lstStyle/>
                    <a:p>
                      <a:r>
                        <a:rPr lang="en-US"/>
                        <a:t>58 Adult Education Courses missing from EF-M-39 A &amp; B </a:t>
                      </a:r>
                    </a:p>
                  </a:txBody>
                  <a:tcPr/>
                </a:tc>
                <a:tc>
                  <a:txBody>
                    <a:bodyPr/>
                    <a:lstStyle/>
                    <a:p>
                      <a:pPr algn="r"/>
                      <a:r>
                        <a:rPr lang="en-US"/>
                        <a:t>$42,780.80</a:t>
                      </a:r>
                    </a:p>
                  </a:txBody>
                  <a:tcPr/>
                </a:tc>
                <a:extLst>
                  <a:ext uri="{0D108BD9-81ED-4DB2-BD59-A6C34878D82A}">
                    <a16:rowId xmlns:a16="http://schemas.microsoft.com/office/drawing/2014/main" val="1690996697"/>
                  </a:ext>
                </a:extLst>
              </a:tr>
            </a:tbl>
          </a:graphicData>
        </a:graphic>
      </p:graphicFrame>
      <p:sp>
        <p:nvSpPr>
          <p:cNvPr id="3" name="Slide Number Placeholder 2">
            <a:extLst>
              <a:ext uri="{FF2B5EF4-FFF2-40B4-BE49-F238E27FC236}">
                <a16:creationId xmlns:a16="http://schemas.microsoft.com/office/drawing/2014/main" id="{FCE58A68-5502-4FEB-9327-627FC08DDEFC}"/>
              </a:ext>
            </a:extLst>
          </p:cNvPr>
          <p:cNvSpPr>
            <a:spLocks noGrp="1"/>
          </p:cNvSpPr>
          <p:nvPr>
            <p:ph type="sldNum" sz="quarter" idx="11"/>
          </p:nvPr>
        </p:nvSpPr>
        <p:spPr/>
        <p:txBody>
          <a:bodyPr/>
          <a:lstStyle/>
          <a:p>
            <a:fld id="{FB0FDD27-9D0B-4719-AF55-AD9E97239A4F}" type="slidenum">
              <a:rPr lang="en-US" altLang="en-US" smtClean="0"/>
              <a:pPr/>
              <a:t>38</a:t>
            </a:fld>
            <a:endParaRPr lang="en-US" altLang="en-US"/>
          </a:p>
        </p:txBody>
      </p:sp>
    </p:spTree>
    <p:extLst>
      <p:ext uri="{BB962C8B-B14F-4D97-AF65-F5344CB8AC3E}">
        <p14:creationId xmlns:p14="http://schemas.microsoft.com/office/powerpoint/2010/main" val="31849784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0E4BD-2AEF-4E64-AFD1-94BF03E8DADC}"/>
              </a:ext>
            </a:extLst>
          </p:cNvPr>
          <p:cNvSpPr>
            <a:spLocks noGrp="1"/>
          </p:cNvSpPr>
          <p:nvPr>
            <p:ph type="title"/>
          </p:nvPr>
        </p:nvSpPr>
        <p:spPr/>
        <p:txBody>
          <a:bodyPr/>
          <a:lstStyle/>
          <a:p>
            <a:r>
              <a:rPr lang="en-US" sz="2400"/>
              <a:t>Impact of Data Errors in the Subsidy Calculation</a:t>
            </a:r>
          </a:p>
        </p:txBody>
      </p:sp>
      <p:graphicFrame>
        <p:nvGraphicFramePr>
          <p:cNvPr id="4" name="Content Placeholder 3">
            <a:extLst>
              <a:ext uri="{FF2B5EF4-FFF2-40B4-BE49-F238E27FC236}">
                <a16:creationId xmlns:a16="http://schemas.microsoft.com/office/drawing/2014/main" id="{C6D2116C-A328-47EC-803F-78F6EE11673B}"/>
              </a:ext>
            </a:extLst>
          </p:cNvPr>
          <p:cNvGraphicFramePr>
            <a:graphicFrameLocks noGrp="1"/>
          </p:cNvGraphicFramePr>
          <p:nvPr>
            <p:ph idx="1"/>
          </p:nvPr>
        </p:nvGraphicFramePr>
        <p:xfrm>
          <a:off x="457200" y="1447800"/>
          <a:ext cx="8229600" cy="1483360"/>
        </p:xfrm>
        <a:graphic>
          <a:graphicData uri="http://schemas.openxmlformats.org/drawingml/2006/table">
            <a:tbl>
              <a:tblPr firstRow="1" bandRow="1">
                <a:tableStyleId>{5C22544A-7EE6-4342-B048-85BDC9FD1C3A}</a:tableStyleId>
              </a:tblPr>
              <a:tblGrid>
                <a:gridCol w="6629400">
                  <a:extLst>
                    <a:ext uri="{9D8B030D-6E8A-4147-A177-3AD203B41FA5}">
                      <a16:colId xmlns:a16="http://schemas.microsoft.com/office/drawing/2014/main" val="1738271504"/>
                    </a:ext>
                  </a:extLst>
                </a:gridCol>
                <a:gridCol w="1600200">
                  <a:extLst>
                    <a:ext uri="{9D8B030D-6E8A-4147-A177-3AD203B41FA5}">
                      <a16:colId xmlns:a16="http://schemas.microsoft.com/office/drawing/2014/main" val="2746646887"/>
                    </a:ext>
                  </a:extLst>
                </a:gridCol>
              </a:tblGrid>
              <a:tr h="370840">
                <a:tc>
                  <a:txBody>
                    <a:bodyPr/>
                    <a:lstStyle/>
                    <a:p>
                      <a:r>
                        <a:rPr lang="en-US"/>
                        <a:t>Data Error – Financials</a:t>
                      </a:r>
                    </a:p>
                  </a:txBody>
                  <a:tcPr/>
                </a:tc>
                <a:tc>
                  <a:txBody>
                    <a:bodyPr/>
                    <a:lstStyle/>
                    <a:p>
                      <a:pPr algn="ctr"/>
                      <a:r>
                        <a:rPr lang="en-US"/>
                        <a:t>Subsidy $</a:t>
                      </a:r>
                    </a:p>
                  </a:txBody>
                  <a:tcPr/>
                </a:tc>
                <a:extLst>
                  <a:ext uri="{0D108BD9-81ED-4DB2-BD59-A6C34878D82A}">
                    <a16:rowId xmlns:a16="http://schemas.microsoft.com/office/drawing/2014/main" val="1898830254"/>
                  </a:ext>
                </a:extLst>
              </a:tr>
              <a:tr h="370840">
                <a:tc>
                  <a:txBody>
                    <a:bodyPr/>
                    <a:lstStyle/>
                    <a:p>
                      <a:r>
                        <a:rPr lang="en-US" sz="1800"/>
                        <a:t>Gifted &amp; Talented Expenditures not uploaded in MEFS</a:t>
                      </a:r>
                      <a:endParaRPr lang="en-US"/>
                    </a:p>
                  </a:txBody>
                  <a:tcPr/>
                </a:tc>
                <a:tc>
                  <a:txBody>
                    <a:bodyPr/>
                    <a:lstStyle/>
                    <a:p>
                      <a:pPr algn="r"/>
                      <a:r>
                        <a:rPr lang="en-US" sz="1800"/>
                        <a:t>$2,755.00</a:t>
                      </a:r>
                      <a:endParaRPr lang="en-US"/>
                    </a:p>
                  </a:txBody>
                  <a:tcPr/>
                </a:tc>
                <a:extLst>
                  <a:ext uri="{0D108BD9-81ED-4DB2-BD59-A6C34878D82A}">
                    <a16:rowId xmlns:a16="http://schemas.microsoft.com/office/drawing/2014/main" val="41933451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Gifted &amp; Talented Expenditures not uploaded in MEFS</a:t>
                      </a:r>
                      <a:endParaRPr lang="en-US"/>
                    </a:p>
                  </a:txBody>
                  <a:tcPr/>
                </a:tc>
                <a:tc>
                  <a:txBody>
                    <a:bodyPr/>
                    <a:lstStyle/>
                    <a:p>
                      <a:pPr algn="r"/>
                      <a:r>
                        <a:rPr lang="en-US"/>
                        <a:t>$20,000.00</a:t>
                      </a:r>
                    </a:p>
                  </a:txBody>
                  <a:tcPr/>
                </a:tc>
                <a:extLst>
                  <a:ext uri="{0D108BD9-81ED-4DB2-BD59-A6C34878D82A}">
                    <a16:rowId xmlns:a16="http://schemas.microsoft.com/office/drawing/2014/main" val="3387057719"/>
                  </a:ext>
                </a:extLst>
              </a:tr>
              <a:tr h="370840">
                <a:tc>
                  <a:txBody>
                    <a:bodyPr/>
                    <a:lstStyle/>
                    <a:p>
                      <a:r>
                        <a:rPr lang="en-US"/>
                        <a:t>Special Education High Cost Out-of-District Reporting Error</a:t>
                      </a:r>
                    </a:p>
                  </a:txBody>
                  <a:tcPr/>
                </a:tc>
                <a:tc>
                  <a:txBody>
                    <a:bodyPr/>
                    <a:lstStyle/>
                    <a:p>
                      <a:pPr algn="r"/>
                      <a:r>
                        <a:rPr lang="en-US"/>
                        <a:t>$4,995.92</a:t>
                      </a:r>
                    </a:p>
                  </a:txBody>
                  <a:tcPr/>
                </a:tc>
                <a:extLst>
                  <a:ext uri="{0D108BD9-81ED-4DB2-BD59-A6C34878D82A}">
                    <a16:rowId xmlns:a16="http://schemas.microsoft.com/office/drawing/2014/main" val="2694269991"/>
                  </a:ext>
                </a:extLst>
              </a:tr>
            </a:tbl>
          </a:graphicData>
        </a:graphic>
      </p:graphicFrame>
      <p:graphicFrame>
        <p:nvGraphicFramePr>
          <p:cNvPr id="5" name="Content Placeholder 3">
            <a:extLst>
              <a:ext uri="{FF2B5EF4-FFF2-40B4-BE49-F238E27FC236}">
                <a16:creationId xmlns:a16="http://schemas.microsoft.com/office/drawing/2014/main" id="{23F90BA9-44C9-4CE7-9588-3676F3B8F132}"/>
              </a:ext>
            </a:extLst>
          </p:cNvPr>
          <p:cNvGraphicFramePr>
            <a:graphicFrameLocks/>
          </p:cNvGraphicFramePr>
          <p:nvPr/>
        </p:nvGraphicFramePr>
        <p:xfrm>
          <a:off x="457200" y="3200400"/>
          <a:ext cx="8229600" cy="1112520"/>
        </p:xfrm>
        <a:graphic>
          <a:graphicData uri="http://schemas.openxmlformats.org/drawingml/2006/table">
            <a:tbl>
              <a:tblPr firstRow="1" bandRow="1">
                <a:tableStyleId>{5C22544A-7EE6-4342-B048-85BDC9FD1C3A}</a:tableStyleId>
              </a:tblPr>
              <a:tblGrid>
                <a:gridCol w="6553200">
                  <a:extLst>
                    <a:ext uri="{9D8B030D-6E8A-4147-A177-3AD203B41FA5}">
                      <a16:colId xmlns:a16="http://schemas.microsoft.com/office/drawing/2014/main" val="1738271504"/>
                    </a:ext>
                  </a:extLst>
                </a:gridCol>
                <a:gridCol w="1676400">
                  <a:extLst>
                    <a:ext uri="{9D8B030D-6E8A-4147-A177-3AD203B41FA5}">
                      <a16:colId xmlns:a16="http://schemas.microsoft.com/office/drawing/2014/main" val="2746646887"/>
                    </a:ext>
                  </a:extLst>
                </a:gridCol>
              </a:tblGrid>
              <a:tr h="370840">
                <a:tc>
                  <a:txBody>
                    <a:bodyPr/>
                    <a:lstStyle/>
                    <a:p>
                      <a:r>
                        <a:rPr lang="en-US"/>
                        <a:t>Data Error – CTE</a:t>
                      </a:r>
                    </a:p>
                  </a:txBody>
                  <a:tcPr/>
                </a:tc>
                <a:tc>
                  <a:txBody>
                    <a:bodyPr/>
                    <a:lstStyle/>
                    <a:p>
                      <a:pPr algn="ctr"/>
                      <a:r>
                        <a:rPr lang="en-US"/>
                        <a:t>Subsidy $</a:t>
                      </a:r>
                    </a:p>
                  </a:txBody>
                  <a:tcPr/>
                </a:tc>
                <a:extLst>
                  <a:ext uri="{0D108BD9-81ED-4DB2-BD59-A6C34878D82A}">
                    <a16:rowId xmlns:a16="http://schemas.microsoft.com/office/drawing/2014/main" val="1898830254"/>
                  </a:ext>
                </a:extLst>
              </a:tr>
              <a:tr h="370840">
                <a:tc>
                  <a:txBody>
                    <a:bodyPr/>
                    <a:lstStyle/>
                    <a:p>
                      <a:r>
                        <a:rPr lang="en-US" sz="1800"/>
                        <a:t>Supplies incorrectly listed as Equipment in budget</a:t>
                      </a:r>
                      <a:endParaRPr lang="en-US"/>
                    </a:p>
                  </a:txBody>
                  <a:tcPr/>
                </a:tc>
                <a:tc>
                  <a:txBody>
                    <a:bodyPr/>
                    <a:lstStyle/>
                    <a:p>
                      <a:pPr algn="r"/>
                      <a:r>
                        <a:rPr lang="en-US" sz="1800"/>
                        <a:t>$15,000.00</a:t>
                      </a:r>
                      <a:endParaRPr lang="en-US"/>
                    </a:p>
                  </a:txBody>
                  <a:tcPr/>
                </a:tc>
                <a:extLst>
                  <a:ext uri="{0D108BD9-81ED-4DB2-BD59-A6C34878D82A}">
                    <a16:rowId xmlns:a16="http://schemas.microsoft.com/office/drawing/2014/main" val="4193345183"/>
                  </a:ext>
                </a:extLst>
              </a:tr>
              <a:tr h="370840">
                <a:tc>
                  <a:txBody>
                    <a:bodyPr/>
                    <a:lstStyle/>
                    <a:p>
                      <a:r>
                        <a:rPr lang="en-US" sz="1800"/>
                        <a:t>Additional Square Footage not reported</a:t>
                      </a:r>
                      <a:endParaRPr lang="en-US"/>
                    </a:p>
                  </a:txBody>
                  <a:tcPr/>
                </a:tc>
                <a:tc>
                  <a:txBody>
                    <a:bodyPr/>
                    <a:lstStyle/>
                    <a:p>
                      <a:pPr algn="r"/>
                      <a:r>
                        <a:rPr lang="en-US" sz="1800"/>
                        <a:t>$56,739.95</a:t>
                      </a:r>
                      <a:endParaRPr lang="en-US"/>
                    </a:p>
                  </a:txBody>
                  <a:tcPr/>
                </a:tc>
                <a:extLst>
                  <a:ext uri="{0D108BD9-81ED-4DB2-BD59-A6C34878D82A}">
                    <a16:rowId xmlns:a16="http://schemas.microsoft.com/office/drawing/2014/main" val="3387057719"/>
                  </a:ext>
                </a:extLst>
              </a:tr>
            </a:tbl>
          </a:graphicData>
        </a:graphic>
      </p:graphicFrame>
      <p:sp>
        <p:nvSpPr>
          <p:cNvPr id="3" name="Slide Number Placeholder 2">
            <a:extLst>
              <a:ext uri="{FF2B5EF4-FFF2-40B4-BE49-F238E27FC236}">
                <a16:creationId xmlns:a16="http://schemas.microsoft.com/office/drawing/2014/main" id="{A700ED1E-8AA0-4A43-9777-A2A9F347D18D}"/>
              </a:ext>
            </a:extLst>
          </p:cNvPr>
          <p:cNvSpPr>
            <a:spLocks noGrp="1"/>
          </p:cNvSpPr>
          <p:nvPr>
            <p:ph type="sldNum" sz="quarter" idx="11"/>
          </p:nvPr>
        </p:nvSpPr>
        <p:spPr/>
        <p:txBody>
          <a:bodyPr/>
          <a:lstStyle/>
          <a:p>
            <a:fld id="{FB0FDD27-9D0B-4719-AF55-AD9E97239A4F}" type="slidenum">
              <a:rPr lang="en-US" altLang="en-US" smtClean="0"/>
              <a:pPr/>
              <a:t>39</a:t>
            </a:fld>
            <a:endParaRPr lang="en-US" altLang="en-US"/>
          </a:p>
        </p:txBody>
      </p:sp>
    </p:spTree>
    <p:extLst>
      <p:ext uri="{BB962C8B-B14F-4D97-AF65-F5344CB8AC3E}">
        <p14:creationId xmlns:p14="http://schemas.microsoft.com/office/powerpoint/2010/main" val="2294363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B8D11-3A23-4F70-AE51-EB2CD1F15423}"/>
              </a:ext>
            </a:extLst>
          </p:cNvPr>
          <p:cNvSpPr>
            <a:spLocks noGrp="1"/>
          </p:cNvSpPr>
          <p:nvPr>
            <p:ph type="title"/>
          </p:nvPr>
        </p:nvSpPr>
        <p:spPr/>
        <p:txBody>
          <a:bodyPr/>
          <a:lstStyle/>
          <a:p>
            <a:r>
              <a:rPr lang="en-US"/>
              <a:t>Legislation </a:t>
            </a:r>
          </a:p>
        </p:txBody>
      </p:sp>
      <p:sp>
        <p:nvSpPr>
          <p:cNvPr id="3" name="Content Placeholder 2">
            <a:extLst>
              <a:ext uri="{FF2B5EF4-FFF2-40B4-BE49-F238E27FC236}">
                <a16:creationId xmlns:a16="http://schemas.microsoft.com/office/drawing/2014/main" id="{3F8B87BB-D4F3-4B73-BE52-8F6954D41453}"/>
              </a:ext>
            </a:extLst>
          </p:cNvPr>
          <p:cNvSpPr>
            <a:spLocks noGrp="1"/>
          </p:cNvSpPr>
          <p:nvPr>
            <p:ph idx="1"/>
          </p:nvPr>
        </p:nvSpPr>
        <p:spPr/>
        <p:txBody>
          <a:bodyPr/>
          <a:lstStyle/>
          <a:p>
            <a:pPr marL="0" indent="0">
              <a:buNone/>
            </a:pPr>
            <a:r>
              <a:rPr lang="en-US" sz="2200" b="1" i="0">
                <a:solidFill>
                  <a:schemeClr val="accent5">
                    <a:lumMod val="25000"/>
                  </a:schemeClr>
                </a:solidFill>
                <a:effectLst/>
                <a:latin typeface="+mj-lt"/>
                <a:cs typeface="Times New Roman"/>
                <a:hlinkClick r:id="rId2">
                  <a:extLst>
                    <a:ext uri="{A12FA001-AC4F-418D-AE19-62706E023703}">
                      <ahyp:hlinkClr xmlns:ahyp="http://schemas.microsoft.com/office/drawing/2018/hyperlinkcolor" val="tx"/>
                    </a:ext>
                  </a:extLst>
                </a:hlinkClick>
              </a:rPr>
              <a:t>LD 33</a:t>
            </a:r>
            <a:r>
              <a:rPr lang="en-US" sz="2200" b="1" i="0">
                <a:solidFill>
                  <a:schemeClr val="accent5">
                    <a:lumMod val="25000"/>
                  </a:schemeClr>
                </a:solidFill>
                <a:effectLst/>
                <a:latin typeface="+mj-lt"/>
                <a:cs typeface="Times New Roman"/>
              </a:rPr>
              <a:t>, </a:t>
            </a:r>
            <a:r>
              <a:rPr lang="en-US" sz="2200" i="0">
                <a:solidFill>
                  <a:schemeClr val="accent5">
                    <a:lumMod val="25000"/>
                  </a:schemeClr>
                </a:solidFill>
                <a:effectLst/>
                <a:latin typeface="+mj-lt"/>
                <a:cs typeface="Times New Roman"/>
              </a:rPr>
              <a:t>An Act to Expand Access to CTE Opportunities for Middle School Students</a:t>
            </a:r>
          </a:p>
          <a:p>
            <a:pPr marL="0" indent="0">
              <a:buNone/>
            </a:pPr>
            <a:r>
              <a:rPr lang="en-US" sz="2200" b="1" i="0">
                <a:solidFill>
                  <a:schemeClr val="accent5">
                    <a:lumMod val="25000"/>
                  </a:schemeClr>
                </a:solidFill>
                <a:effectLst/>
                <a:latin typeface="+mj-lt"/>
                <a:cs typeface="Times New Roman"/>
                <a:hlinkClick r:id="rId3">
                  <a:extLst>
                    <a:ext uri="{A12FA001-AC4F-418D-AE19-62706E023703}">
                      <ahyp:hlinkClr xmlns:ahyp="http://schemas.microsoft.com/office/drawing/2018/hyperlinkcolor" val="tx"/>
                    </a:ext>
                  </a:extLst>
                </a:hlinkClick>
              </a:rPr>
              <a:t>LD 79</a:t>
            </a:r>
            <a:r>
              <a:rPr lang="en-US" sz="2200" b="1" i="0">
                <a:solidFill>
                  <a:schemeClr val="accent5">
                    <a:lumMod val="25000"/>
                  </a:schemeClr>
                </a:solidFill>
                <a:effectLst/>
                <a:latin typeface="+mj-lt"/>
                <a:cs typeface="Times New Roman"/>
              </a:rPr>
              <a:t>, </a:t>
            </a:r>
            <a:r>
              <a:rPr lang="en-US" sz="2200" i="0">
                <a:solidFill>
                  <a:schemeClr val="accent5">
                    <a:lumMod val="25000"/>
                  </a:schemeClr>
                </a:solidFill>
                <a:effectLst/>
                <a:latin typeface="+mj-lt"/>
                <a:cs typeface="Times New Roman"/>
              </a:rPr>
              <a:t>An Act to Ensure a High-quality Education for Students with Disabilities by Clarifying the Definition of "State Agency Client" and Who Provides Special Education Programs and Service</a:t>
            </a:r>
          </a:p>
          <a:p>
            <a:pPr marL="0" indent="0">
              <a:buNone/>
            </a:pPr>
            <a:r>
              <a:rPr lang="en-US" sz="2200" b="1" i="0">
                <a:solidFill>
                  <a:schemeClr val="accent5">
                    <a:lumMod val="25000"/>
                  </a:schemeClr>
                </a:solidFill>
                <a:effectLst/>
                <a:latin typeface="+mj-lt"/>
                <a:cs typeface="Times New Roman"/>
                <a:hlinkClick r:id="rId4">
                  <a:extLst>
                    <a:ext uri="{A12FA001-AC4F-418D-AE19-62706E023703}">
                      <ahyp:hlinkClr xmlns:ahyp="http://schemas.microsoft.com/office/drawing/2018/hyperlinkcolor" val="tx"/>
                    </a:ext>
                  </a:extLst>
                </a:hlinkClick>
              </a:rPr>
              <a:t>LD 98</a:t>
            </a:r>
            <a:r>
              <a:rPr lang="en-US" sz="2200" b="1" i="0">
                <a:solidFill>
                  <a:schemeClr val="accent5">
                    <a:lumMod val="25000"/>
                  </a:schemeClr>
                </a:solidFill>
                <a:effectLst/>
                <a:latin typeface="+mj-lt"/>
                <a:cs typeface="Times New Roman"/>
              </a:rPr>
              <a:t>, </a:t>
            </a:r>
            <a:r>
              <a:rPr lang="en-US" sz="2200" i="0">
                <a:solidFill>
                  <a:schemeClr val="accent5">
                    <a:lumMod val="25000"/>
                  </a:schemeClr>
                </a:solidFill>
                <a:effectLst/>
                <a:latin typeface="+mj-lt"/>
                <a:cs typeface="Times New Roman"/>
              </a:rPr>
              <a:t>An Act to Update the Special Education Laws</a:t>
            </a:r>
            <a:endParaRPr lang="en-US" sz="2200">
              <a:solidFill>
                <a:schemeClr val="accent5">
                  <a:lumMod val="25000"/>
                </a:schemeClr>
              </a:solidFill>
              <a:latin typeface="+mj-lt"/>
              <a:cs typeface="Times New Roman"/>
            </a:endParaRPr>
          </a:p>
          <a:p>
            <a:pPr marL="0" indent="0">
              <a:buNone/>
            </a:pPr>
            <a:r>
              <a:rPr lang="en-US" sz="2200" b="1">
                <a:solidFill>
                  <a:schemeClr val="accent5">
                    <a:lumMod val="25000"/>
                  </a:schemeClr>
                </a:solidFill>
                <a:latin typeface="+mj-lt"/>
                <a:cs typeface="Times New Roman"/>
                <a:hlinkClick r:id="rId5">
                  <a:extLst>
                    <a:ext uri="{A12FA001-AC4F-418D-AE19-62706E023703}">
                      <ahyp:hlinkClr xmlns:ahyp="http://schemas.microsoft.com/office/drawing/2018/hyperlinkcolor" val="tx"/>
                    </a:ext>
                  </a:extLst>
                </a:hlinkClick>
              </a:rPr>
              <a:t>LD 889</a:t>
            </a:r>
            <a:r>
              <a:rPr lang="en-US" sz="2200" b="1">
                <a:solidFill>
                  <a:schemeClr val="accent5">
                    <a:lumMod val="25000"/>
                  </a:schemeClr>
                </a:solidFill>
                <a:latin typeface="+mj-lt"/>
                <a:cs typeface="Times New Roman"/>
              </a:rPr>
              <a:t>, </a:t>
            </a:r>
            <a:r>
              <a:rPr lang="en-US" sz="2200" i="0">
                <a:solidFill>
                  <a:schemeClr val="accent5">
                    <a:lumMod val="25000"/>
                  </a:schemeClr>
                </a:solidFill>
                <a:effectLst/>
                <a:latin typeface="+mj-lt"/>
                <a:cs typeface="Times New Roman"/>
              </a:rPr>
              <a:t>An Act to Better Support the Educational Attainment of Low and Moderate-income Communities by Providing Additional Funding to Certain School Administrative Units</a:t>
            </a:r>
            <a:endParaRPr lang="en-US" sz="2200">
              <a:solidFill>
                <a:schemeClr val="accent5">
                  <a:lumMod val="25000"/>
                </a:schemeClr>
              </a:solidFill>
              <a:latin typeface="+mj-lt"/>
              <a:cs typeface="Times New Roman"/>
            </a:endParaRPr>
          </a:p>
        </p:txBody>
      </p:sp>
      <p:sp>
        <p:nvSpPr>
          <p:cNvPr id="4" name="Slide Number Placeholder 3">
            <a:extLst>
              <a:ext uri="{FF2B5EF4-FFF2-40B4-BE49-F238E27FC236}">
                <a16:creationId xmlns:a16="http://schemas.microsoft.com/office/drawing/2014/main" id="{A78DECCA-38B1-4EB2-8ABF-52801076F426}"/>
              </a:ext>
            </a:extLst>
          </p:cNvPr>
          <p:cNvSpPr>
            <a:spLocks noGrp="1"/>
          </p:cNvSpPr>
          <p:nvPr>
            <p:ph type="sldNum" sz="quarter" idx="11"/>
          </p:nvPr>
        </p:nvSpPr>
        <p:spPr/>
        <p:txBody>
          <a:bodyPr/>
          <a:lstStyle/>
          <a:p>
            <a:fld id="{FB0FDD27-9D0B-4719-AF55-AD9E97239A4F}" type="slidenum">
              <a:rPr lang="en-US" altLang="en-US" smtClean="0"/>
              <a:pPr/>
              <a:t>4</a:t>
            </a:fld>
            <a:endParaRPr lang="en-US" altLang="en-US"/>
          </a:p>
        </p:txBody>
      </p:sp>
    </p:spTree>
    <p:extLst>
      <p:ext uri="{BB962C8B-B14F-4D97-AF65-F5344CB8AC3E}">
        <p14:creationId xmlns:p14="http://schemas.microsoft.com/office/powerpoint/2010/main" val="21279061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B8D11-3A23-4F70-AE51-EB2CD1F15423}"/>
              </a:ext>
            </a:extLst>
          </p:cNvPr>
          <p:cNvSpPr>
            <a:spLocks noGrp="1"/>
          </p:cNvSpPr>
          <p:nvPr>
            <p:ph type="title"/>
          </p:nvPr>
        </p:nvSpPr>
        <p:spPr/>
        <p:txBody>
          <a:bodyPr/>
          <a:lstStyle/>
          <a:p>
            <a:r>
              <a:rPr lang="en-US"/>
              <a:t>Accountability of State Funds</a:t>
            </a:r>
          </a:p>
        </p:txBody>
      </p:sp>
      <p:sp>
        <p:nvSpPr>
          <p:cNvPr id="3" name="Content Placeholder 2">
            <a:extLst>
              <a:ext uri="{FF2B5EF4-FFF2-40B4-BE49-F238E27FC236}">
                <a16:creationId xmlns:a16="http://schemas.microsoft.com/office/drawing/2014/main" id="{3F8B87BB-D4F3-4B73-BE52-8F6954D41453}"/>
              </a:ext>
            </a:extLst>
          </p:cNvPr>
          <p:cNvSpPr>
            <a:spLocks noGrp="1"/>
          </p:cNvSpPr>
          <p:nvPr>
            <p:ph idx="1"/>
          </p:nvPr>
        </p:nvSpPr>
        <p:spPr/>
        <p:txBody>
          <a:bodyPr/>
          <a:lstStyle/>
          <a:p>
            <a:pPr algn="ctr"/>
            <a:endParaRPr lang="en-US"/>
          </a:p>
          <a:p>
            <a:pPr marL="0" indent="0" algn="ctr">
              <a:buNone/>
            </a:pPr>
            <a:r>
              <a:rPr lang="en-US">
                <a:ea typeface="+mn-lt"/>
                <a:cs typeface="+mn-lt"/>
              </a:rPr>
              <a:t>In order to ensure accountability: </a:t>
            </a:r>
          </a:p>
          <a:p>
            <a:pPr marL="0" indent="0" algn="ctr">
              <a:buNone/>
            </a:pPr>
            <a:endParaRPr lang="en-US"/>
          </a:p>
          <a:p>
            <a:pPr marL="0" indent="0" algn="ctr">
              <a:buNone/>
            </a:pPr>
            <a:r>
              <a:rPr lang="en-US"/>
              <a:t>All SAUs are required to submit a financial audit annually per Title 20-A, §6051.</a:t>
            </a:r>
          </a:p>
        </p:txBody>
      </p:sp>
      <p:sp>
        <p:nvSpPr>
          <p:cNvPr id="4" name="Slide Number Placeholder 3">
            <a:extLst>
              <a:ext uri="{FF2B5EF4-FFF2-40B4-BE49-F238E27FC236}">
                <a16:creationId xmlns:a16="http://schemas.microsoft.com/office/drawing/2014/main" id="{DA985003-17F2-41FC-B00D-9E8B6C54DBA7}"/>
              </a:ext>
            </a:extLst>
          </p:cNvPr>
          <p:cNvSpPr>
            <a:spLocks noGrp="1"/>
          </p:cNvSpPr>
          <p:nvPr>
            <p:ph type="sldNum" sz="quarter" idx="11"/>
          </p:nvPr>
        </p:nvSpPr>
        <p:spPr/>
        <p:txBody>
          <a:bodyPr/>
          <a:lstStyle/>
          <a:p>
            <a:fld id="{FB0FDD27-9D0B-4719-AF55-AD9E97239A4F}" type="slidenum">
              <a:rPr lang="en-US" altLang="en-US" smtClean="0"/>
              <a:pPr/>
              <a:t>40</a:t>
            </a:fld>
            <a:endParaRPr lang="en-US" altLang="en-US"/>
          </a:p>
        </p:txBody>
      </p:sp>
    </p:spTree>
    <p:extLst>
      <p:ext uri="{BB962C8B-B14F-4D97-AF65-F5344CB8AC3E}">
        <p14:creationId xmlns:p14="http://schemas.microsoft.com/office/powerpoint/2010/main" val="40627017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BDB04-7266-4761-84D0-34F6B75E56B1}"/>
              </a:ext>
            </a:extLst>
          </p:cNvPr>
          <p:cNvSpPr>
            <a:spLocks noGrp="1"/>
          </p:cNvSpPr>
          <p:nvPr>
            <p:ph type="title"/>
          </p:nvPr>
        </p:nvSpPr>
        <p:spPr>
          <a:xfrm>
            <a:off x="457200" y="116541"/>
            <a:ext cx="8229600" cy="579438"/>
          </a:xfrm>
        </p:spPr>
        <p:txBody>
          <a:bodyPr/>
          <a:lstStyle/>
          <a:p>
            <a:r>
              <a:rPr lang="en-US" sz="2400">
                <a:latin typeface="Times New Roman" panose="02020603050405020304" pitchFamily="18" charset="0"/>
                <a:cs typeface="Times New Roman" panose="02020603050405020304" pitchFamily="18" charset="0"/>
              </a:rPr>
              <a:t>2023-2024 Updates to the School Funding Formula</a:t>
            </a:r>
          </a:p>
        </p:txBody>
      </p:sp>
      <p:sp>
        <p:nvSpPr>
          <p:cNvPr id="3" name="Content Placeholder 2">
            <a:extLst>
              <a:ext uri="{FF2B5EF4-FFF2-40B4-BE49-F238E27FC236}">
                <a16:creationId xmlns:a16="http://schemas.microsoft.com/office/drawing/2014/main" id="{91784030-8789-4E59-A056-6B68354A4884}"/>
              </a:ext>
            </a:extLst>
          </p:cNvPr>
          <p:cNvSpPr>
            <a:spLocks noGrp="1"/>
          </p:cNvSpPr>
          <p:nvPr>
            <p:ph idx="1"/>
          </p:nvPr>
        </p:nvSpPr>
        <p:spPr>
          <a:xfrm>
            <a:off x="381000" y="1330004"/>
            <a:ext cx="8305800" cy="4343400"/>
          </a:xfrm>
        </p:spPr>
        <p:txBody>
          <a:bodyPr/>
          <a:lstStyle/>
          <a:p>
            <a:pPr marL="0" marR="0" lvl="0" indent="0">
              <a:lnSpc>
                <a:spcPct val="107000"/>
              </a:lnSpc>
              <a:spcBef>
                <a:spcPts val="0"/>
              </a:spcBef>
              <a:spcAft>
                <a:spcPts val="0"/>
              </a:spcAft>
              <a:buNone/>
            </a:pPr>
            <a:r>
              <a:rPr lang="en-US" sz="1400">
                <a:effectLst/>
                <a:ea typeface="Calibri" panose="020F0502020204030204" pitchFamily="34" charset="0"/>
                <a:cs typeface="Times New Roman" panose="02020603050405020304" pitchFamily="18" charset="0"/>
              </a:rPr>
              <a:t>The total cost of education reflects a return to the statutory EPS (Essential Programs and Services) model after 2 years of adjustments designed to support financial stability for Maine Schools during the COVID disruptions which included:</a:t>
            </a:r>
          </a:p>
          <a:p>
            <a:pPr indent="-285750">
              <a:lnSpc>
                <a:spcPct val="107000"/>
              </a:lnSpc>
              <a:spcBef>
                <a:spcPts val="600"/>
              </a:spcBef>
              <a:spcAft>
                <a:spcPts val="0"/>
              </a:spcAft>
              <a:buFont typeface="+mj-lt"/>
              <a:buAutoNum type="alphaLcPeriod"/>
            </a:pPr>
            <a:r>
              <a:rPr lang="en-US" sz="1400">
                <a:effectLst/>
                <a:ea typeface="Calibri" panose="020F0502020204030204" pitchFamily="34" charset="0"/>
                <a:cs typeface="Times New Roman" panose="02020603050405020304" pitchFamily="18" charset="0"/>
              </a:rPr>
              <a:t>Student-to-Teacher Ratio for the Elementary Level (Grades 1-5) changed from 17:1 to 16:1.</a:t>
            </a:r>
          </a:p>
          <a:p>
            <a:pPr marL="914400" lvl="1" indent="-400050">
              <a:lnSpc>
                <a:spcPct val="107000"/>
              </a:lnSpc>
              <a:spcBef>
                <a:spcPts val="0"/>
              </a:spcBef>
              <a:spcAft>
                <a:spcPts val="0"/>
              </a:spcAft>
              <a:buFont typeface="Arial" panose="020B0604020202020204" pitchFamily="34" charset="0"/>
              <a:buChar char="•"/>
            </a:pPr>
            <a:r>
              <a:rPr lang="en-US" sz="1400">
                <a:effectLst/>
                <a:ea typeface="Calibri" panose="020F0502020204030204" pitchFamily="34" charset="0"/>
                <a:cs typeface="Times New Roman" panose="02020603050405020304" pitchFamily="18" charset="0"/>
              </a:rPr>
              <a:t>This ratio is now back to the current statutory level of 17:1 beginning with the FY 24 EPS calculation</a:t>
            </a:r>
          </a:p>
          <a:p>
            <a:pPr indent="-285750">
              <a:lnSpc>
                <a:spcPct val="107000"/>
              </a:lnSpc>
              <a:spcBef>
                <a:spcPts val="600"/>
              </a:spcBef>
              <a:spcAft>
                <a:spcPts val="0"/>
              </a:spcAft>
              <a:buFont typeface="+mj-lt"/>
              <a:buAutoNum type="alphaLcPeriod"/>
            </a:pPr>
            <a:r>
              <a:rPr lang="en-US" sz="1400">
                <a:effectLst/>
                <a:ea typeface="Calibri" panose="020F0502020204030204" pitchFamily="34" charset="0"/>
                <a:cs typeface="Times New Roman" panose="02020603050405020304" pitchFamily="18" charset="0"/>
              </a:rPr>
              <a:t>Student-to-Teacher Ratio for the Middle Level (Grades 6-8) changed from 17:1 to 16:1.</a:t>
            </a:r>
          </a:p>
          <a:p>
            <a:pPr marL="914400" lvl="1" indent="-400050">
              <a:lnSpc>
                <a:spcPct val="107000"/>
              </a:lnSpc>
              <a:spcBef>
                <a:spcPts val="0"/>
              </a:spcBef>
              <a:spcAft>
                <a:spcPts val="0"/>
              </a:spcAft>
              <a:buFont typeface="Arial" panose="020B0604020202020204" pitchFamily="34" charset="0"/>
              <a:buChar char="•"/>
            </a:pPr>
            <a:r>
              <a:rPr lang="en-US" sz="1400">
                <a:effectLst/>
                <a:ea typeface="Calibri" panose="020F0502020204030204" pitchFamily="34" charset="0"/>
                <a:cs typeface="Times New Roman" panose="02020603050405020304" pitchFamily="18" charset="0"/>
              </a:rPr>
              <a:t>This ratio is now back to the current statutory level of 17:1 beginning with the FY 24 EPS calculation</a:t>
            </a:r>
          </a:p>
          <a:p>
            <a:pPr indent="-285750">
              <a:lnSpc>
                <a:spcPct val="107000"/>
              </a:lnSpc>
              <a:spcBef>
                <a:spcPts val="600"/>
              </a:spcBef>
              <a:spcAft>
                <a:spcPts val="0"/>
              </a:spcAft>
              <a:buFont typeface="+mj-lt"/>
              <a:buAutoNum type="alphaLcPeriod"/>
            </a:pPr>
            <a:r>
              <a:rPr lang="en-US" sz="1400">
                <a:effectLst/>
                <a:ea typeface="Calibri" panose="020F0502020204030204" pitchFamily="34" charset="0"/>
                <a:cs typeface="Times New Roman" panose="02020603050405020304" pitchFamily="18" charset="0"/>
              </a:rPr>
              <a:t>The additional weight for the Economically Disadvantaged Students was increased from .15 to .20; and the calculation to determine the percentage for each SAU was changed from only using the most recent resident and economically disadvantaged student counts to the highest of the 3 most recent years’ economically disadvantaged percentages.</a:t>
            </a:r>
          </a:p>
          <a:p>
            <a:pPr marL="800100" lvl="1">
              <a:lnSpc>
                <a:spcPct val="107000"/>
              </a:lnSpc>
              <a:spcBef>
                <a:spcPts val="0"/>
              </a:spcBef>
              <a:spcAft>
                <a:spcPts val="0"/>
              </a:spcAft>
              <a:buFont typeface="Arial" panose="020B0604020202020204" pitchFamily="34" charset="0"/>
              <a:buChar char="•"/>
            </a:pPr>
            <a:r>
              <a:rPr lang="en-US" sz="1400">
                <a:effectLst/>
                <a:ea typeface="Calibri" panose="020F0502020204030204" pitchFamily="34" charset="0"/>
                <a:cs typeface="Times New Roman" panose="02020603050405020304" pitchFamily="18" charset="0"/>
              </a:rPr>
              <a:t>This weight is now back to the statutory level of .15 beginning with the FY 24 EPS calculation</a:t>
            </a:r>
          </a:p>
          <a:p>
            <a:pPr marL="800100" lvl="1">
              <a:lnSpc>
                <a:spcPct val="107000"/>
              </a:lnSpc>
              <a:spcBef>
                <a:spcPts val="0"/>
              </a:spcBef>
              <a:spcAft>
                <a:spcPts val="800"/>
              </a:spcAft>
              <a:buFont typeface="Arial" panose="020B0604020202020204" pitchFamily="34" charset="0"/>
              <a:buChar char="•"/>
            </a:pPr>
            <a:r>
              <a:rPr lang="en-US" sz="1400">
                <a:effectLst/>
                <a:ea typeface="Calibri" panose="020F0502020204030204" pitchFamily="34" charset="0"/>
                <a:cs typeface="Times New Roman" panose="02020603050405020304" pitchFamily="18" charset="0"/>
              </a:rPr>
              <a:t>This percentage is now back to using the most recent year calculation beginning with the FY 24 EPS calculation per statute</a:t>
            </a:r>
          </a:p>
          <a:p>
            <a:pPr marL="0" indent="0">
              <a:buNone/>
            </a:pPr>
            <a:endParaRPr lang="en-US"/>
          </a:p>
        </p:txBody>
      </p:sp>
      <p:sp>
        <p:nvSpPr>
          <p:cNvPr id="4" name="Slide Number Placeholder 3">
            <a:extLst>
              <a:ext uri="{FF2B5EF4-FFF2-40B4-BE49-F238E27FC236}">
                <a16:creationId xmlns:a16="http://schemas.microsoft.com/office/drawing/2014/main" id="{DBF70162-44A7-4AEA-BCC4-8A7A5AEC1E17}"/>
              </a:ext>
            </a:extLst>
          </p:cNvPr>
          <p:cNvSpPr>
            <a:spLocks noGrp="1"/>
          </p:cNvSpPr>
          <p:nvPr>
            <p:ph type="sldNum" sz="quarter" idx="11"/>
          </p:nvPr>
        </p:nvSpPr>
        <p:spPr/>
        <p:txBody>
          <a:bodyPr/>
          <a:lstStyle/>
          <a:p>
            <a:fld id="{FB0FDD27-9D0B-4719-AF55-AD9E97239A4F}" type="slidenum">
              <a:rPr lang="en-US" altLang="en-US" smtClean="0"/>
              <a:pPr/>
              <a:t>41</a:t>
            </a:fld>
            <a:endParaRPr lang="en-US" altLang="en-US"/>
          </a:p>
        </p:txBody>
      </p:sp>
    </p:spTree>
    <p:extLst>
      <p:ext uri="{BB962C8B-B14F-4D97-AF65-F5344CB8AC3E}">
        <p14:creationId xmlns:p14="http://schemas.microsoft.com/office/powerpoint/2010/main" val="28559215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BDB04-7266-4761-84D0-34F6B75E56B1}"/>
              </a:ext>
            </a:extLst>
          </p:cNvPr>
          <p:cNvSpPr>
            <a:spLocks noGrp="1"/>
          </p:cNvSpPr>
          <p:nvPr>
            <p:ph type="title"/>
          </p:nvPr>
        </p:nvSpPr>
        <p:spPr>
          <a:xfrm>
            <a:off x="457200" y="116541"/>
            <a:ext cx="8229600" cy="579438"/>
          </a:xfrm>
        </p:spPr>
        <p:txBody>
          <a:bodyPr/>
          <a:lstStyle/>
          <a:p>
            <a:r>
              <a:rPr lang="en-US" sz="2400">
                <a:latin typeface="Times New Roman" panose="02020603050405020304" pitchFamily="18" charset="0"/>
                <a:cs typeface="Times New Roman" panose="02020603050405020304" pitchFamily="18" charset="0"/>
              </a:rPr>
              <a:t>2023-2024 Updates to the School Funding Formula</a:t>
            </a:r>
          </a:p>
        </p:txBody>
      </p:sp>
      <p:sp>
        <p:nvSpPr>
          <p:cNvPr id="3" name="Content Placeholder 2">
            <a:extLst>
              <a:ext uri="{FF2B5EF4-FFF2-40B4-BE49-F238E27FC236}">
                <a16:creationId xmlns:a16="http://schemas.microsoft.com/office/drawing/2014/main" id="{91784030-8789-4E59-A056-6B68354A4884}"/>
              </a:ext>
            </a:extLst>
          </p:cNvPr>
          <p:cNvSpPr>
            <a:spLocks noGrp="1"/>
          </p:cNvSpPr>
          <p:nvPr>
            <p:ph idx="1"/>
          </p:nvPr>
        </p:nvSpPr>
        <p:spPr>
          <a:xfrm>
            <a:off x="457199" y="1295400"/>
            <a:ext cx="8229600" cy="914400"/>
          </a:xfrm>
        </p:spPr>
        <p:txBody>
          <a:bodyPr/>
          <a:lstStyle/>
          <a:p>
            <a:pPr marL="0" indent="0">
              <a:spcAft>
                <a:spcPts val="600"/>
              </a:spcAft>
              <a:buNone/>
            </a:pPr>
            <a:r>
              <a:rPr lang="en-US" sz="1600"/>
              <a:t>The total cost of education reflects an increase to the Salary Matrix for Teachers, Guidance, Social Workers, and Librarians to a minimum of $40,000 in accordance with Title 20-A §15677.</a:t>
            </a:r>
          </a:p>
          <a:p>
            <a:pPr marL="0" indent="0">
              <a:buNone/>
            </a:pPr>
            <a:endParaRPr lang="en-US"/>
          </a:p>
        </p:txBody>
      </p:sp>
      <p:sp>
        <p:nvSpPr>
          <p:cNvPr id="4" name="Slide Number Placeholder 3">
            <a:extLst>
              <a:ext uri="{FF2B5EF4-FFF2-40B4-BE49-F238E27FC236}">
                <a16:creationId xmlns:a16="http://schemas.microsoft.com/office/drawing/2014/main" id="{DBF70162-44A7-4AEA-BCC4-8A7A5AEC1E17}"/>
              </a:ext>
            </a:extLst>
          </p:cNvPr>
          <p:cNvSpPr>
            <a:spLocks noGrp="1"/>
          </p:cNvSpPr>
          <p:nvPr>
            <p:ph type="sldNum" sz="quarter" idx="11"/>
          </p:nvPr>
        </p:nvSpPr>
        <p:spPr/>
        <p:txBody>
          <a:bodyPr/>
          <a:lstStyle/>
          <a:p>
            <a:fld id="{FB0FDD27-9D0B-4719-AF55-AD9E97239A4F}" type="slidenum">
              <a:rPr lang="en-US" altLang="en-US" smtClean="0"/>
              <a:pPr/>
              <a:t>42</a:t>
            </a:fld>
            <a:endParaRPr lang="en-US" altLang="en-US"/>
          </a:p>
        </p:txBody>
      </p:sp>
      <p:pic>
        <p:nvPicPr>
          <p:cNvPr id="6" name="Picture 5">
            <a:extLst>
              <a:ext uri="{FF2B5EF4-FFF2-40B4-BE49-F238E27FC236}">
                <a16:creationId xmlns:a16="http://schemas.microsoft.com/office/drawing/2014/main" id="{17DC3BA5-BCE6-459E-9B6C-A1571754AC98}"/>
              </a:ext>
            </a:extLst>
          </p:cNvPr>
          <p:cNvPicPr>
            <a:picLocks noChangeAspect="1"/>
          </p:cNvPicPr>
          <p:nvPr/>
        </p:nvPicPr>
        <p:blipFill>
          <a:blip r:embed="rId2"/>
          <a:stretch>
            <a:fillRect/>
          </a:stretch>
        </p:blipFill>
        <p:spPr>
          <a:xfrm>
            <a:off x="1254652" y="2362200"/>
            <a:ext cx="6634695" cy="3437451"/>
          </a:xfrm>
          <a:prstGeom prst="rect">
            <a:avLst/>
          </a:prstGeom>
        </p:spPr>
      </p:pic>
    </p:spTree>
    <p:extLst>
      <p:ext uri="{BB962C8B-B14F-4D97-AF65-F5344CB8AC3E}">
        <p14:creationId xmlns:p14="http://schemas.microsoft.com/office/powerpoint/2010/main" val="26885255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115311-A60A-458A-AE88-60570F536428}"/>
              </a:ext>
            </a:extLst>
          </p:cNvPr>
          <p:cNvSpPr>
            <a:spLocks noGrp="1"/>
          </p:cNvSpPr>
          <p:nvPr>
            <p:ph type="sldNum" sz="quarter" idx="11"/>
          </p:nvPr>
        </p:nvSpPr>
        <p:spPr/>
        <p:txBody>
          <a:bodyPr/>
          <a:lstStyle/>
          <a:p>
            <a:fld id="{F84EA037-54F5-4A68-8CB9-A887B95E71E6}" type="slidenum">
              <a:rPr lang="en-US" altLang="en-US" smtClean="0"/>
              <a:pPr/>
              <a:t>43</a:t>
            </a:fld>
            <a:endParaRPr lang="en-US" altLang="en-US"/>
          </a:p>
        </p:txBody>
      </p:sp>
      <p:sp>
        <p:nvSpPr>
          <p:cNvPr id="3" name="TextBox 2">
            <a:extLst>
              <a:ext uri="{FF2B5EF4-FFF2-40B4-BE49-F238E27FC236}">
                <a16:creationId xmlns:a16="http://schemas.microsoft.com/office/drawing/2014/main" id="{2156FD0E-3370-4FE0-88BB-6EFE275A3FC1}"/>
              </a:ext>
            </a:extLst>
          </p:cNvPr>
          <p:cNvSpPr txBox="1"/>
          <p:nvPr/>
        </p:nvSpPr>
        <p:spPr>
          <a:xfrm>
            <a:off x="235011" y="304800"/>
            <a:ext cx="5649111" cy="461665"/>
          </a:xfrm>
          <a:prstGeom prst="rect">
            <a:avLst/>
          </a:prstGeom>
          <a:noFill/>
        </p:spPr>
        <p:txBody>
          <a:bodyPr wrap="none" rtlCol="0">
            <a:spAutoFit/>
          </a:bodyPr>
          <a:lstStyle/>
          <a:p>
            <a:r>
              <a:rPr lang="en-US" sz="2400">
                <a:solidFill>
                  <a:schemeClr val="bg1"/>
                </a:solidFill>
                <a:latin typeface="Times New Roman" panose="02020603050405020304" pitchFamily="18" charset="0"/>
                <a:cs typeface="Times New Roman" panose="02020603050405020304" pitchFamily="18" charset="0"/>
              </a:rPr>
              <a:t>FY 2023-24 Change to Benefits Percentages</a:t>
            </a:r>
          </a:p>
        </p:txBody>
      </p:sp>
      <p:graphicFrame>
        <p:nvGraphicFramePr>
          <p:cNvPr id="4" name="Table 4">
            <a:extLst>
              <a:ext uri="{FF2B5EF4-FFF2-40B4-BE49-F238E27FC236}">
                <a16:creationId xmlns:a16="http://schemas.microsoft.com/office/drawing/2014/main" id="{D2554D1F-570D-49DA-A95B-A460BDDA4867}"/>
              </a:ext>
            </a:extLst>
          </p:cNvPr>
          <p:cNvGraphicFramePr>
            <a:graphicFrameLocks noGrp="1"/>
          </p:cNvGraphicFramePr>
          <p:nvPr>
            <p:extLst>
              <p:ext uri="{D42A27DB-BD31-4B8C-83A1-F6EECF244321}">
                <p14:modId xmlns:p14="http://schemas.microsoft.com/office/powerpoint/2010/main" val="623614263"/>
              </p:ext>
            </p:extLst>
          </p:nvPr>
        </p:nvGraphicFramePr>
        <p:xfrm>
          <a:off x="762000" y="2667000"/>
          <a:ext cx="7315201" cy="3150828"/>
        </p:xfrm>
        <a:graphic>
          <a:graphicData uri="http://schemas.openxmlformats.org/drawingml/2006/table">
            <a:tbl>
              <a:tblPr firstRow="1" bandRow="1">
                <a:tableStyleId>{5C22544A-7EE6-4342-B048-85BDC9FD1C3A}</a:tableStyleId>
              </a:tblPr>
              <a:tblGrid>
                <a:gridCol w="4725881">
                  <a:extLst>
                    <a:ext uri="{9D8B030D-6E8A-4147-A177-3AD203B41FA5}">
                      <a16:colId xmlns:a16="http://schemas.microsoft.com/office/drawing/2014/main" val="1486537824"/>
                    </a:ext>
                  </a:extLst>
                </a:gridCol>
                <a:gridCol w="1317111">
                  <a:extLst>
                    <a:ext uri="{9D8B030D-6E8A-4147-A177-3AD203B41FA5}">
                      <a16:colId xmlns:a16="http://schemas.microsoft.com/office/drawing/2014/main" val="975177436"/>
                    </a:ext>
                  </a:extLst>
                </a:gridCol>
                <a:gridCol w="1272209">
                  <a:extLst>
                    <a:ext uri="{9D8B030D-6E8A-4147-A177-3AD203B41FA5}">
                      <a16:colId xmlns:a16="http://schemas.microsoft.com/office/drawing/2014/main" val="1108089144"/>
                    </a:ext>
                  </a:extLst>
                </a:gridCol>
              </a:tblGrid>
              <a:tr h="665463">
                <a:tc>
                  <a:txBody>
                    <a:bodyPr/>
                    <a:lstStyle/>
                    <a:p>
                      <a:pPr algn="ctr"/>
                      <a:r>
                        <a:rPr lang="en-US" sz="1400"/>
                        <a:t>Staff Positions</a:t>
                      </a:r>
                    </a:p>
                  </a:txBody>
                  <a:tcPr anchor="ctr"/>
                </a:tc>
                <a:tc>
                  <a:txBody>
                    <a:bodyPr/>
                    <a:lstStyle/>
                    <a:p>
                      <a:pPr algn="ctr"/>
                      <a:r>
                        <a:rPr lang="en-US" sz="1400"/>
                        <a:t>Former Benefits Percentage</a:t>
                      </a:r>
                    </a:p>
                  </a:txBody>
                  <a:tcPr anchor="ctr"/>
                </a:tc>
                <a:tc>
                  <a:txBody>
                    <a:bodyPr/>
                    <a:lstStyle/>
                    <a:p>
                      <a:pPr algn="ctr"/>
                      <a:r>
                        <a:rPr lang="en-US" sz="1400"/>
                        <a:t>New Benefits Percentage</a:t>
                      </a:r>
                    </a:p>
                  </a:txBody>
                  <a:tcPr anchor="ctr"/>
                </a:tc>
                <a:extLst>
                  <a:ext uri="{0D108BD9-81ED-4DB2-BD59-A6C34878D82A}">
                    <a16:rowId xmlns:a16="http://schemas.microsoft.com/office/drawing/2014/main" val="141799007"/>
                  </a:ext>
                </a:extLst>
              </a:tr>
              <a:tr h="604827">
                <a:tc>
                  <a:txBody>
                    <a:bodyPr/>
                    <a:lstStyle/>
                    <a:p>
                      <a:r>
                        <a:rPr lang="en-US" sz="1400">
                          <a:latin typeface="Arial" panose="020B0604020202020204" pitchFamily="34" charset="0"/>
                          <a:cs typeface="Arial" panose="020B0604020202020204" pitchFamily="34" charset="0"/>
                        </a:rPr>
                        <a:t>Teachers, Guidance, Social Workers, Librarians &amp; Health</a:t>
                      </a:r>
                    </a:p>
                  </a:txBody>
                  <a:tcPr anchor="ctr"/>
                </a:tc>
                <a:tc>
                  <a:txBody>
                    <a:bodyPr/>
                    <a:lstStyle/>
                    <a:p>
                      <a:pPr algn="ctr"/>
                      <a:r>
                        <a:rPr lang="en-US" sz="1400">
                          <a:latin typeface="Arial" panose="020B0604020202020204" pitchFamily="34" charset="0"/>
                          <a:cs typeface="Arial" panose="020B0604020202020204" pitchFamily="34" charset="0"/>
                        </a:rPr>
                        <a:t>19%</a:t>
                      </a:r>
                    </a:p>
                  </a:txBody>
                  <a:tcPr anchor="ctr"/>
                </a:tc>
                <a:tc>
                  <a:txBody>
                    <a:bodyPr/>
                    <a:lstStyle/>
                    <a:p>
                      <a:pPr algn="ctr"/>
                      <a:r>
                        <a:rPr lang="en-US" sz="1400">
                          <a:latin typeface="Arial" panose="020B0604020202020204" pitchFamily="34" charset="0"/>
                          <a:cs typeface="Arial" panose="020B0604020202020204" pitchFamily="34" charset="0"/>
                        </a:rPr>
                        <a:t>26%</a:t>
                      </a:r>
                    </a:p>
                  </a:txBody>
                  <a:tcPr anchor="ctr"/>
                </a:tc>
                <a:extLst>
                  <a:ext uri="{0D108BD9-81ED-4DB2-BD59-A6C34878D82A}">
                    <a16:rowId xmlns:a16="http://schemas.microsoft.com/office/drawing/2014/main" val="2925887771"/>
                  </a:ext>
                </a:extLst>
              </a:tr>
              <a:tr h="604827">
                <a:tc>
                  <a:txBody>
                    <a:bodyPr/>
                    <a:lstStyle/>
                    <a:p>
                      <a:pPr marL="0" algn="l" defTabSz="914400" rtl="0" eaLnBrk="1" latinLnBrk="0" hangingPunct="1"/>
                      <a:r>
                        <a:rPr lang="en-US" sz="1400" kern="1200">
                          <a:solidFill>
                            <a:schemeClr val="dk1"/>
                          </a:solidFill>
                          <a:latin typeface="Arial" panose="020B0604020202020204" pitchFamily="34" charset="0"/>
                          <a:ea typeface="+mn-ea"/>
                          <a:cs typeface="Arial" panose="020B0604020202020204" pitchFamily="34" charset="0"/>
                        </a:rPr>
                        <a:t>Education &amp; Library Technicians</a:t>
                      </a:r>
                    </a:p>
                  </a:txBody>
                  <a:tcPr anchor="ctr"/>
                </a:tc>
                <a:tc>
                  <a:txBody>
                    <a:bodyPr/>
                    <a:lstStyle/>
                    <a:p>
                      <a:pPr marL="0" algn="ctr" defTabSz="914400" rtl="0" eaLnBrk="1" latinLnBrk="0" hangingPunct="1"/>
                      <a:r>
                        <a:rPr lang="en-US" sz="1400" kern="1200">
                          <a:solidFill>
                            <a:schemeClr val="dk1"/>
                          </a:solidFill>
                          <a:latin typeface="Arial" panose="020B0604020202020204" pitchFamily="34" charset="0"/>
                          <a:ea typeface="+mn-ea"/>
                          <a:cs typeface="Arial" panose="020B0604020202020204" pitchFamily="34" charset="0"/>
                        </a:rPr>
                        <a:t>36%</a:t>
                      </a:r>
                    </a:p>
                  </a:txBody>
                  <a:tcPr anchor="ctr"/>
                </a:tc>
                <a:tc>
                  <a:txBody>
                    <a:bodyPr/>
                    <a:lstStyle/>
                    <a:p>
                      <a:pPr marL="0" algn="ctr" defTabSz="914400" rtl="0" eaLnBrk="1" latinLnBrk="0" hangingPunct="1"/>
                      <a:r>
                        <a:rPr lang="en-US" sz="1400" kern="1200">
                          <a:solidFill>
                            <a:schemeClr val="dk1"/>
                          </a:solidFill>
                          <a:latin typeface="Arial" panose="020B0604020202020204" pitchFamily="34" charset="0"/>
                          <a:ea typeface="+mn-ea"/>
                          <a:cs typeface="Arial" panose="020B0604020202020204" pitchFamily="34" charset="0"/>
                        </a:rPr>
                        <a:t>40%</a:t>
                      </a:r>
                    </a:p>
                  </a:txBody>
                  <a:tcPr anchor="ctr"/>
                </a:tc>
                <a:extLst>
                  <a:ext uri="{0D108BD9-81ED-4DB2-BD59-A6C34878D82A}">
                    <a16:rowId xmlns:a16="http://schemas.microsoft.com/office/drawing/2014/main" val="3852725869"/>
                  </a:ext>
                </a:extLst>
              </a:tr>
              <a:tr h="604827">
                <a:tc>
                  <a:txBody>
                    <a:bodyPr/>
                    <a:lstStyle/>
                    <a:p>
                      <a:pPr marL="0" algn="l" defTabSz="914400" rtl="0" eaLnBrk="1" latinLnBrk="0" hangingPunct="1"/>
                      <a:r>
                        <a:rPr lang="en-US" sz="1400" kern="1200">
                          <a:solidFill>
                            <a:schemeClr val="dk1"/>
                          </a:solidFill>
                          <a:latin typeface="Arial" panose="020B0604020202020204" pitchFamily="34" charset="0"/>
                          <a:ea typeface="+mn-ea"/>
                          <a:cs typeface="Arial" panose="020B0604020202020204" pitchFamily="34" charset="0"/>
                        </a:rPr>
                        <a:t>Clerical</a:t>
                      </a:r>
                    </a:p>
                  </a:txBody>
                  <a:tcPr anchor="ctr"/>
                </a:tc>
                <a:tc>
                  <a:txBody>
                    <a:bodyPr/>
                    <a:lstStyle/>
                    <a:p>
                      <a:pPr marL="0" algn="ctr" defTabSz="914400" rtl="0" eaLnBrk="1" latinLnBrk="0" hangingPunct="1"/>
                      <a:r>
                        <a:rPr lang="en-US" sz="1400" kern="1200">
                          <a:solidFill>
                            <a:schemeClr val="dk1"/>
                          </a:solidFill>
                          <a:latin typeface="Arial" panose="020B0604020202020204" pitchFamily="34" charset="0"/>
                          <a:ea typeface="+mn-ea"/>
                          <a:cs typeface="Arial" panose="020B0604020202020204" pitchFamily="34" charset="0"/>
                        </a:rPr>
                        <a:t>29%</a:t>
                      </a:r>
                    </a:p>
                  </a:txBody>
                  <a:tcPr anchor="ctr"/>
                </a:tc>
                <a:tc>
                  <a:txBody>
                    <a:bodyPr/>
                    <a:lstStyle/>
                    <a:p>
                      <a:pPr marL="0" algn="ctr" defTabSz="914400" rtl="0" eaLnBrk="1" latinLnBrk="0" hangingPunct="1"/>
                      <a:r>
                        <a:rPr lang="en-US" sz="1400" kern="1200">
                          <a:solidFill>
                            <a:schemeClr val="dk1"/>
                          </a:solidFill>
                          <a:latin typeface="Arial" panose="020B0604020202020204" pitchFamily="34" charset="0"/>
                          <a:ea typeface="+mn-ea"/>
                          <a:cs typeface="Arial" panose="020B0604020202020204" pitchFamily="34" charset="0"/>
                        </a:rPr>
                        <a:t>40%</a:t>
                      </a:r>
                    </a:p>
                  </a:txBody>
                  <a:tcPr anchor="ctr"/>
                </a:tc>
                <a:extLst>
                  <a:ext uri="{0D108BD9-81ED-4DB2-BD59-A6C34878D82A}">
                    <a16:rowId xmlns:a16="http://schemas.microsoft.com/office/drawing/2014/main" val="3007116137"/>
                  </a:ext>
                </a:extLst>
              </a:tr>
              <a:tr h="604827">
                <a:tc>
                  <a:txBody>
                    <a:bodyPr/>
                    <a:lstStyle/>
                    <a:p>
                      <a:pPr marL="0" algn="l" defTabSz="914400" rtl="0" eaLnBrk="1" latinLnBrk="0" hangingPunct="1"/>
                      <a:r>
                        <a:rPr lang="en-US" sz="1400" kern="1200">
                          <a:solidFill>
                            <a:schemeClr val="dk1"/>
                          </a:solidFill>
                          <a:latin typeface="Arial" panose="020B0604020202020204" pitchFamily="34" charset="0"/>
                          <a:ea typeface="+mn-ea"/>
                          <a:cs typeface="Arial" panose="020B0604020202020204" pitchFamily="34" charset="0"/>
                        </a:rPr>
                        <a:t>School Administration</a:t>
                      </a:r>
                    </a:p>
                  </a:txBody>
                  <a:tcPr anchor="ctr"/>
                </a:tc>
                <a:tc>
                  <a:txBody>
                    <a:bodyPr/>
                    <a:lstStyle/>
                    <a:p>
                      <a:pPr marL="0" algn="ctr" defTabSz="914400" rtl="0" eaLnBrk="1" latinLnBrk="0" hangingPunct="1"/>
                      <a:r>
                        <a:rPr lang="en-US" sz="1400" kern="1200">
                          <a:solidFill>
                            <a:schemeClr val="dk1"/>
                          </a:solidFill>
                          <a:latin typeface="Arial" panose="020B0604020202020204" pitchFamily="34" charset="0"/>
                          <a:ea typeface="+mn-ea"/>
                          <a:cs typeface="Arial" panose="020B0604020202020204" pitchFamily="34" charset="0"/>
                        </a:rPr>
                        <a:t>14%</a:t>
                      </a:r>
                    </a:p>
                  </a:txBody>
                  <a:tcPr anchor="ctr"/>
                </a:tc>
                <a:tc>
                  <a:txBody>
                    <a:bodyPr/>
                    <a:lstStyle/>
                    <a:p>
                      <a:pPr marL="0" algn="ctr" defTabSz="914400" rtl="0" eaLnBrk="1" latinLnBrk="0" hangingPunct="1"/>
                      <a:r>
                        <a:rPr lang="en-US" sz="1400" kern="1200">
                          <a:solidFill>
                            <a:schemeClr val="dk1"/>
                          </a:solidFill>
                          <a:latin typeface="Arial" panose="020B0604020202020204" pitchFamily="34" charset="0"/>
                          <a:ea typeface="+mn-ea"/>
                          <a:cs typeface="Arial" panose="020B0604020202020204" pitchFamily="34" charset="0"/>
                        </a:rPr>
                        <a:t>21%</a:t>
                      </a:r>
                    </a:p>
                  </a:txBody>
                  <a:tcPr anchor="ctr"/>
                </a:tc>
                <a:extLst>
                  <a:ext uri="{0D108BD9-81ED-4DB2-BD59-A6C34878D82A}">
                    <a16:rowId xmlns:a16="http://schemas.microsoft.com/office/drawing/2014/main" val="4005225962"/>
                  </a:ext>
                </a:extLst>
              </a:tr>
            </a:tbl>
          </a:graphicData>
        </a:graphic>
      </p:graphicFrame>
      <p:sp>
        <p:nvSpPr>
          <p:cNvPr id="6" name="TextBox 5">
            <a:extLst>
              <a:ext uri="{FF2B5EF4-FFF2-40B4-BE49-F238E27FC236}">
                <a16:creationId xmlns:a16="http://schemas.microsoft.com/office/drawing/2014/main" id="{95078DC3-7B03-4760-9E33-C50335A18988}"/>
              </a:ext>
            </a:extLst>
          </p:cNvPr>
          <p:cNvSpPr txBox="1"/>
          <p:nvPr/>
        </p:nvSpPr>
        <p:spPr>
          <a:xfrm>
            <a:off x="381000" y="1219200"/>
            <a:ext cx="8229600" cy="1323439"/>
          </a:xfrm>
          <a:prstGeom prst="rect">
            <a:avLst/>
          </a:prstGeom>
          <a:noFill/>
        </p:spPr>
        <p:txBody>
          <a:bodyPr wrap="square">
            <a:spAutoFit/>
          </a:bodyPr>
          <a:lstStyle/>
          <a:p>
            <a:pPr>
              <a:spcAft>
                <a:spcPts val="600"/>
              </a:spcAft>
            </a:pPr>
            <a:r>
              <a:rPr lang="en-US" sz="1600">
                <a:solidFill>
                  <a:srgbClr val="162C40"/>
                </a:solidFill>
                <a:latin typeface="+mn-lt"/>
              </a:rPr>
              <a:t>The total cost of education further reflects an increase to the staff benefits percentages to better reflect actual expenses in accordance with Title 20-A §15678 and §15679; while spending on staff benefits as a percentage of salaries have continued to increase since the enactment of the EPS funding act, until now, these have not changed from the original benefits rates set in 2005-06.</a:t>
            </a:r>
          </a:p>
        </p:txBody>
      </p:sp>
    </p:spTree>
    <p:extLst>
      <p:ext uri="{BB962C8B-B14F-4D97-AF65-F5344CB8AC3E}">
        <p14:creationId xmlns:p14="http://schemas.microsoft.com/office/powerpoint/2010/main" val="14349182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115311-A60A-458A-AE88-60570F536428}"/>
              </a:ext>
            </a:extLst>
          </p:cNvPr>
          <p:cNvSpPr>
            <a:spLocks noGrp="1"/>
          </p:cNvSpPr>
          <p:nvPr>
            <p:ph type="sldNum" sz="quarter" idx="11"/>
          </p:nvPr>
        </p:nvSpPr>
        <p:spPr/>
        <p:txBody>
          <a:bodyPr/>
          <a:lstStyle/>
          <a:p>
            <a:fld id="{F84EA037-54F5-4A68-8CB9-A887B95E71E6}" type="slidenum">
              <a:rPr lang="en-US" altLang="en-US" smtClean="0"/>
              <a:pPr/>
              <a:t>44</a:t>
            </a:fld>
            <a:endParaRPr lang="en-US" altLang="en-US"/>
          </a:p>
        </p:txBody>
      </p:sp>
      <p:sp>
        <p:nvSpPr>
          <p:cNvPr id="3" name="TextBox 2">
            <a:extLst>
              <a:ext uri="{FF2B5EF4-FFF2-40B4-BE49-F238E27FC236}">
                <a16:creationId xmlns:a16="http://schemas.microsoft.com/office/drawing/2014/main" id="{2156FD0E-3370-4FE0-88BB-6EFE275A3FC1}"/>
              </a:ext>
            </a:extLst>
          </p:cNvPr>
          <p:cNvSpPr txBox="1"/>
          <p:nvPr/>
        </p:nvSpPr>
        <p:spPr>
          <a:xfrm>
            <a:off x="762000" y="133415"/>
            <a:ext cx="7282763" cy="707886"/>
          </a:xfrm>
          <a:prstGeom prst="rect">
            <a:avLst/>
          </a:prstGeom>
          <a:noFill/>
        </p:spPr>
        <p:txBody>
          <a:bodyPr wrap="none" rtlCol="0">
            <a:spAutoFit/>
          </a:bodyPr>
          <a:lstStyle/>
          <a:p>
            <a:pPr algn="ctr"/>
            <a:r>
              <a:rPr lang="en-US" sz="2000">
                <a:solidFill>
                  <a:schemeClr val="bg1"/>
                </a:solidFill>
                <a:latin typeface="Times New Roman" panose="02020603050405020304" pitchFamily="18" charset="0"/>
                <a:cs typeface="Times New Roman" panose="02020603050405020304" pitchFamily="18" charset="0"/>
              </a:rPr>
              <a:t>Comparison of the Estimate cost of funding Public Education PK-12 </a:t>
            </a:r>
          </a:p>
          <a:p>
            <a:pPr algn="ctr"/>
            <a:r>
              <a:rPr lang="en-US" sz="2000">
                <a:solidFill>
                  <a:schemeClr val="bg1"/>
                </a:solidFill>
                <a:latin typeface="Times New Roman" panose="02020603050405020304" pitchFamily="18" charset="0"/>
                <a:cs typeface="Times New Roman" panose="02020603050405020304" pitchFamily="18" charset="0"/>
              </a:rPr>
              <a:t>FY 2023-2024 to FY 2022-2023</a:t>
            </a:r>
          </a:p>
        </p:txBody>
      </p:sp>
      <p:graphicFrame>
        <p:nvGraphicFramePr>
          <p:cNvPr id="11" name="Table 11">
            <a:extLst>
              <a:ext uri="{FF2B5EF4-FFF2-40B4-BE49-F238E27FC236}">
                <a16:creationId xmlns:a16="http://schemas.microsoft.com/office/drawing/2014/main" id="{8B5DCDD4-05CD-445A-861E-C7340393CC5B}"/>
              </a:ext>
            </a:extLst>
          </p:cNvPr>
          <p:cNvGraphicFramePr>
            <a:graphicFrameLocks noGrp="1"/>
          </p:cNvGraphicFramePr>
          <p:nvPr>
            <p:extLst>
              <p:ext uri="{D42A27DB-BD31-4B8C-83A1-F6EECF244321}">
                <p14:modId xmlns:p14="http://schemas.microsoft.com/office/powerpoint/2010/main" val="4166779452"/>
              </p:ext>
            </p:extLst>
          </p:nvPr>
        </p:nvGraphicFramePr>
        <p:xfrm>
          <a:off x="269905" y="1222584"/>
          <a:ext cx="8604190" cy="4678680"/>
        </p:xfrm>
        <a:graphic>
          <a:graphicData uri="http://schemas.openxmlformats.org/drawingml/2006/table">
            <a:tbl>
              <a:tblPr firstRow="1" bandRow="1">
                <a:tableStyleId>{5C22544A-7EE6-4342-B048-85BDC9FD1C3A}</a:tableStyleId>
              </a:tblPr>
              <a:tblGrid>
                <a:gridCol w="5292695">
                  <a:extLst>
                    <a:ext uri="{9D8B030D-6E8A-4147-A177-3AD203B41FA5}">
                      <a16:colId xmlns:a16="http://schemas.microsoft.com/office/drawing/2014/main" val="1021965770"/>
                    </a:ext>
                  </a:extLst>
                </a:gridCol>
                <a:gridCol w="1676400">
                  <a:extLst>
                    <a:ext uri="{9D8B030D-6E8A-4147-A177-3AD203B41FA5}">
                      <a16:colId xmlns:a16="http://schemas.microsoft.com/office/drawing/2014/main" val="3910001383"/>
                    </a:ext>
                  </a:extLst>
                </a:gridCol>
                <a:gridCol w="1635095">
                  <a:extLst>
                    <a:ext uri="{9D8B030D-6E8A-4147-A177-3AD203B41FA5}">
                      <a16:colId xmlns:a16="http://schemas.microsoft.com/office/drawing/2014/main" val="115520551"/>
                    </a:ext>
                  </a:extLst>
                </a:gridCol>
              </a:tblGrid>
              <a:tr h="330868">
                <a:tc>
                  <a:txBody>
                    <a:bodyPr/>
                    <a:lstStyle/>
                    <a:p>
                      <a:pPr algn="ctr"/>
                      <a:r>
                        <a:rPr lang="en-US" sz="1600"/>
                        <a:t>Preliminary ED 279 Estimate Only</a:t>
                      </a:r>
                    </a:p>
                  </a:txBody>
                  <a:tcPr/>
                </a:tc>
                <a:tc>
                  <a:txBody>
                    <a:bodyPr/>
                    <a:lstStyle/>
                    <a:p>
                      <a:pPr algn="ctr"/>
                      <a:r>
                        <a:rPr lang="en-US" sz="1600"/>
                        <a:t>Estimate FY 24</a:t>
                      </a:r>
                    </a:p>
                  </a:txBody>
                  <a:tcPr/>
                </a:tc>
                <a:tc>
                  <a:txBody>
                    <a:bodyPr/>
                    <a:lstStyle/>
                    <a:p>
                      <a:pPr algn="ctr"/>
                      <a:r>
                        <a:rPr lang="en-US" sz="1600"/>
                        <a:t>Enacted FY 23</a:t>
                      </a:r>
                    </a:p>
                  </a:txBody>
                  <a:tcPr/>
                </a:tc>
                <a:extLst>
                  <a:ext uri="{0D108BD9-81ED-4DB2-BD59-A6C34878D82A}">
                    <a16:rowId xmlns:a16="http://schemas.microsoft.com/office/drawing/2014/main" val="394064096"/>
                  </a:ext>
                </a:extLst>
              </a:tr>
              <a:tr h="300790">
                <a:tc>
                  <a:txBody>
                    <a:bodyPr/>
                    <a:lstStyle/>
                    <a:p>
                      <a:r>
                        <a:rPr lang="en-US" sz="1400">
                          <a:latin typeface="Arial" panose="020B0604020202020204" pitchFamily="34" charset="0"/>
                          <a:cs typeface="Arial" panose="020B0604020202020204" pitchFamily="34" charset="0"/>
                        </a:rPr>
                        <a:t>Total Operating Allocation </a:t>
                      </a:r>
                      <a:r>
                        <a:rPr lang="en-US" sz="1100" i="1">
                          <a:latin typeface="Arial" panose="020B0604020202020204" pitchFamily="34" charset="0"/>
                          <a:cs typeface="Arial" panose="020B0604020202020204" pitchFamily="34" charset="0"/>
                        </a:rPr>
                        <a:t>(per Title 20-A §15683)</a:t>
                      </a:r>
                    </a:p>
                  </a:txBody>
                  <a:tcPr/>
                </a:tc>
                <a:tc>
                  <a:txBody>
                    <a:bodyPr/>
                    <a:lstStyle/>
                    <a:p>
                      <a:pPr algn="r"/>
                      <a:r>
                        <a:rPr lang="en-US" sz="1400">
                          <a:latin typeface="Arial" panose="020B0604020202020204" pitchFamily="34" charset="0"/>
                          <a:cs typeface="Arial" panose="020B0604020202020204" pitchFamily="34" charset="0"/>
                        </a:rPr>
                        <a:t>$1,566,469,714</a:t>
                      </a:r>
                    </a:p>
                  </a:txBody>
                  <a:tcPr/>
                </a:tc>
                <a:tc>
                  <a:txBody>
                    <a:bodyPr/>
                    <a:lstStyle/>
                    <a:p>
                      <a:pPr algn="r"/>
                      <a:r>
                        <a:rPr lang="en-US" sz="1400">
                          <a:latin typeface="Arial" panose="020B0604020202020204" pitchFamily="34" charset="0"/>
                          <a:cs typeface="Arial" panose="020B0604020202020204" pitchFamily="34" charset="0"/>
                        </a:rPr>
                        <a:t>$1,534,093,140</a:t>
                      </a:r>
                    </a:p>
                  </a:txBody>
                  <a:tcPr/>
                </a:tc>
                <a:extLst>
                  <a:ext uri="{0D108BD9-81ED-4DB2-BD59-A6C34878D82A}">
                    <a16:rowId xmlns:a16="http://schemas.microsoft.com/office/drawing/2014/main" val="3764763573"/>
                  </a:ext>
                </a:extLst>
              </a:tr>
              <a:tr h="300790">
                <a:tc>
                  <a:txBody>
                    <a:bodyPr/>
                    <a:lstStyle/>
                    <a:p>
                      <a:r>
                        <a:rPr lang="en-US" sz="1400">
                          <a:latin typeface="Arial" panose="020B0604020202020204" pitchFamily="34" charset="0"/>
                          <a:cs typeface="Arial" panose="020B0604020202020204" pitchFamily="34" charset="0"/>
                        </a:rPr>
                        <a:t>Total Operating Public Charter School </a:t>
                      </a:r>
                      <a:r>
                        <a:rPr lang="en-US" sz="1100" i="1">
                          <a:latin typeface="Arial" panose="020B0604020202020204" pitchFamily="34" charset="0"/>
                          <a:cs typeface="Arial" panose="020B0604020202020204" pitchFamily="34" charset="0"/>
                        </a:rPr>
                        <a:t>(per 20-A §15683-B)</a:t>
                      </a:r>
                    </a:p>
                  </a:txBody>
                  <a:tcPr/>
                </a:tc>
                <a:tc>
                  <a:txBody>
                    <a:bodyPr/>
                    <a:lstStyle/>
                    <a:p>
                      <a:pPr algn="r"/>
                      <a:r>
                        <a:rPr lang="en-US" sz="1400">
                          <a:latin typeface="Arial" panose="020B0604020202020204" pitchFamily="34" charset="0"/>
                          <a:cs typeface="Arial" panose="020B0604020202020204" pitchFamily="34" charset="0"/>
                        </a:rPr>
                        <a:t>$30,466,261</a:t>
                      </a:r>
                    </a:p>
                  </a:txBody>
                  <a:tcPr/>
                </a:tc>
                <a:tc>
                  <a:txBody>
                    <a:bodyPr/>
                    <a:lstStyle/>
                    <a:p>
                      <a:pPr algn="r"/>
                      <a:r>
                        <a:rPr lang="en-US" sz="1400">
                          <a:latin typeface="Arial" panose="020B0604020202020204" pitchFamily="34" charset="0"/>
                          <a:cs typeface="Arial" panose="020B0604020202020204" pitchFamily="34" charset="0"/>
                        </a:rPr>
                        <a:t>$32,449,350</a:t>
                      </a:r>
                    </a:p>
                  </a:txBody>
                  <a:tcPr/>
                </a:tc>
                <a:extLst>
                  <a:ext uri="{0D108BD9-81ED-4DB2-BD59-A6C34878D82A}">
                    <a16:rowId xmlns:a16="http://schemas.microsoft.com/office/drawing/2014/main" val="2121261733"/>
                  </a:ext>
                </a:extLst>
              </a:tr>
              <a:tr h="3007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Total Other Subsidizable </a:t>
                      </a:r>
                      <a:r>
                        <a:rPr lang="en-US" sz="1100" i="1">
                          <a:latin typeface="Arial" panose="020B0604020202020204" pitchFamily="34" charset="0"/>
                          <a:cs typeface="Arial" panose="020B0604020202020204" pitchFamily="34" charset="0"/>
                        </a:rPr>
                        <a:t>(per 20-A §15681-A)</a:t>
                      </a:r>
                    </a:p>
                  </a:txBody>
                  <a:tcPr/>
                </a:tc>
                <a:tc>
                  <a:txBody>
                    <a:bodyPr/>
                    <a:lstStyle/>
                    <a:p>
                      <a:pPr algn="r"/>
                      <a:r>
                        <a:rPr lang="en-US" sz="1400" u="sng">
                          <a:latin typeface="Arial" panose="020B0604020202020204" pitchFamily="34" charset="0"/>
                          <a:cs typeface="Arial" panose="020B0604020202020204" pitchFamily="34" charset="0"/>
                        </a:rPr>
                        <a:t>$616,136,771</a:t>
                      </a:r>
                    </a:p>
                  </a:txBody>
                  <a:tcPr/>
                </a:tc>
                <a:tc>
                  <a:txBody>
                    <a:bodyPr/>
                    <a:lstStyle/>
                    <a:p>
                      <a:pPr algn="r"/>
                      <a:r>
                        <a:rPr lang="en-US" sz="1400" u="sng">
                          <a:latin typeface="Arial" panose="020B0604020202020204" pitchFamily="34" charset="0"/>
                          <a:cs typeface="Arial" panose="020B0604020202020204" pitchFamily="34" charset="0"/>
                        </a:rPr>
                        <a:t>$584,323,259</a:t>
                      </a:r>
                    </a:p>
                  </a:txBody>
                  <a:tcPr/>
                </a:tc>
                <a:extLst>
                  <a:ext uri="{0D108BD9-81ED-4DB2-BD59-A6C34878D82A}">
                    <a16:rowId xmlns:a16="http://schemas.microsoft.com/office/drawing/2014/main" val="2536610843"/>
                  </a:ext>
                </a:extLst>
              </a:tr>
              <a:tr h="300790">
                <a:tc>
                  <a:txBody>
                    <a:bodyPr/>
                    <a:lstStyle/>
                    <a:p>
                      <a:pPr marL="0" indent="914400"/>
                      <a:r>
                        <a:rPr lang="en-US" sz="1400">
                          <a:latin typeface="Arial" panose="020B0604020202020204" pitchFamily="34" charset="0"/>
                          <a:cs typeface="Arial" panose="020B0604020202020204" pitchFamily="34" charset="0"/>
                        </a:rPr>
                        <a:t>Total Operating &amp; Other Subsidizable Allocation</a:t>
                      </a:r>
                    </a:p>
                  </a:txBody>
                  <a:tcPr/>
                </a:tc>
                <a:tc>
                  <a:txBody>
                    <a:bodyPr/>
                    <a:lstStyle/>
                    <a:p>
                      <a:pPr algn="r"/>
                      <a:r>
                        <a:rPr lang="en-US" sz="1400">
                          <a:latin typeface="Arial" panose="020B0604020202020204" pitchFamily="34" charset="0"/>
                          <a:cs typeface="Arial" panose="020B0604020202020204" pitchFamily="34" charset="0"/>
                        </a:rPr>
                        <a:t>$2,213,072,746</a:t>
                      </a:r>
                    </a:p>
                  </a:txBody>
                  <a:tcPr/>
                </a:tc>
                <a:tc>
                  <a:txBody>
                    <a:bodyPr/>
                    <a:lstStyle/>
                    <a:p>
                      <a:pPr algn="r"/>
                      <a:r>
                        <a:rPr lang="en-US" sz="1400">
                          <a:latin typeface="Arial" panose="020B0604020202020204" pitchFamily="34" charset="0"/>
                          <a:cs typeface="Arial" panose="020B0604020202020204" pitchFamily="34" charset="0"/>
                        </a:rPr>
                        <a:t>$2,150,865,749</a:t>
                      </a:r>
                    </a:p>
                  </a:txBody>
                  <a:tcPr/>
                </a:tc>
                <a:extLst>
                  <a:ext uri="{0D108BD9-81ED-4DB2-BD59-A6C34878D82A}">
                    <a16:rowId xmlns:a16="http://schemas.microsoft.com/office/drawing/2014/main" val="1036594086"/>
                  </a:ext>
                </a:extLst>
              </a:tr>
              <a:tr h="300790">
                <a:tc>
                  <a:txBody>
                    <a:bodyPr/>
                    <a:lstStyle/>
                    <a:p>
                      <a:r>
                        <a:rPr lang="en-US" sz="1400">
                          <a:latin typeface="Arial" panose="020B0604020202020204" pitchFamily="34" charset="0"/>
                          <a:cs typeface="Arial" panose="020B0604020202020204" pitchFamily="34" charset="0"/>
                        </a:rPr>
                        <a:t>Total Debt Service Allocation </a:t>
                      </a:r>
                      <a:r>
                        <a:rPr lang="en-US" sz="1100" i="1">
                          <a:latin typeface="Arial" panose="020B0604020202020204" pitchFamily="34" charset="0"/>
                          <a:cs typeface="Arial" panose="020B0604020202020204" pitchFamily="34" charset="0"/>
                        </a:rPr>
                        <a:t>(per 20-A §15683-A)</a:t>
                      </a:r>
                    </a:p>
                  </a:txBody>
                  <a:tcPr/>
                </a:tc>
                <a:tc>
                  <a:txBody>
                    <a:bodyPr/>
                    <a:lstStyle/>
                    <a:p>
                      <a:pPr algn="r"/>
                      <a:r>
                        <a:rPr lang="en-US" sz="1400">
                          <a:latin typeface="Arial" panose="020B0604020202020204" pitchFamily="34" charset="0"/>
                          <a:cs typeface="Arial" panose="020B0604020202020204" pitchFamily="34" charset="0"/>
                        </a:rPr>
                        <a:t>$104,788,669</a:t>
                      </a:r>
                    </a:p>
                  </a:txBody>
                  <a:tcPr/>
                </a:tc>
                <a:tc>
                  <a:txBody>
                    <a:bodyPr/>
                    <a:lstStyle/>
                    <a:p>
                      <a:pPr algn="r"/>
                      <a:r>
                        <a:rPr lang="en-US" sz="1400">
                          <a:latin typeface="Arial" panose="020B0604020202020204" pitchFamily="34" charset="0"/>
                          <a:cs typeface="Arial" panose="020B0604020202020204" pitchFamily="34" charset="0"/>
                        </a:rPr>
                        <a:t>$99,403,683</a:t>
                      </a:r>
                    </a:p>
                  </a:txBody>
                  <a:tcPr/>
                </a:tc>
                <a:extLst>
                  <a:ext uri="{0D108BD9-81ED-4DB2-BD59-A6C34878D82A}">
                    <a16:rowId xmlns:a16="http://schemas.microsoft.com/office/drawing/2014/main" val="3952645822"/>
                  </a:ext>
                </a:extLst>
              </a:tr>
              <a:tr h="300790">
                <a:tc>
                  <a:txBody>
                    <a:bodyPr/>
                    <a:lstStyle/>
                    <a:p>
                      <a:r>
                        <a:rPr lang="en-US" sz="1400">
                          <a:latin typeface="Arial" panose="020B0604020202020204" pitchFamily="34" charset="0"/>
                          <a:cs typeface="Arial" panose="020B0604020202020204" pitchFamily="34" charset="0"/>
                        </a:rPr>
                        <a:t>Total Normalized Cost of Teacher Retirement </a:t>
                      </a:r>
                      <a:r>
                        <a:rPr lang="en-US" sz="1100" i="1">
                          <a:latin typeface="Arial" panose="020B0604020202020204" pitchFamily="34" charset="0"/>
                          <a:cs typeface="Arial" panose="020B0604020202020204" pitchFamily="34" charset="0"/>
                        </a:rPr>
                        <a:t>(per 20-A §15689-C)</a:t>
                      </a:r>
                    </a:p>
                  </a:txBody>
                  <a:tcPr/>
                </a:tc>
                <a:tc>
                  <a:txBody>
                    <a:bodyPr/>
                    <a:lstStyle/>
                    <a:p>
                      <a:pPr algn="r"/>
                      <a:r>
                        <a:rPr lang="en-US" sz="1400">
                          <a:latin typeface="Arial" panose="020B0604020202020204" pitchFamily="34" charset="0"/>
                          <a:cs typeface="Arial" panose="020B0604020202020204" pitchFamily="34" charset="0"/>
                        </a:rPr>
                        <a:t>$64,953,243</a:t>
                      </a:r>
                    </a:p>
                  </a:txBody>
                  <a:tcPr/>
                </a:tc>
                <a:tc>
                  <a:txBody>
                    <a:bodyPr/>
                    <a:lstStyle/>
                    <a:p>
                      <a:pPr algn="r"/>
                      <a:r>
                        <a:rPr lang="en-US" sz="1400">
                          <a:latin typeface="Arial" panose="020B0604020202020204" pitchFamily="34" charset="0"/>
                          <a:cs typeface="Arial" panose="020B0604020202020204" pitchFamily="34" charset="0"/>
                        </a:rPr>
                        <a:t>$50,222,361</a:t>
                      </a:r>
                    </a:p>
                  </a:txBody>
                  <a:tcPr/>
                </a:tc>
                <a:extLst>
                  <a:ext uri="{0D108BD9-81ED-4DB2-BD59-A6C34878D82A}">
                    <a16:rowId xmlns:a16="http://schemas.microsoft.com/office/drawing/2014/main" val="3754317513"/>
                  </a:ext>
                </a:extLst>
              </a:tr>
              <a:tr h="274319">
                <a:tc>
                  <a:txBody>
                    <a:bodyPr/>
                    <a:lstStyle/>
                    <a:p>
                      <a:r>
                        <a:rPr lang="en-US" sz="1400">
                          <a:latin typeface="Arial" panose="020B0604020202020204" pitchFamily="34" charset="0"/>
                          <a:cs typeface="Arial" panose="020B0604020202020204" pitchFamily="34" charset="0"/>
                        </a:rPr>
                        <a:t>Total Adjustments to Subsidy </a:t>
                      </a:r>
                      <a:r>
                        <a:rPr lang="en-US" sz="1100" i="1">
                          <a:latin typeface="Arial" panose="020B0604020202020204" pitchFamily="34" charset="0"/>
                          <a:cs typeface="Arial" panose="020B0604020202020204" pitchFamily="34" charset="0"/>
                        </a:rPr>
                        <a:t>(excludes Min. Rec. Adjs.) (per 20-A §15689)</a:t>
                      </a:r>
                    </a:p>
                  </a:txBody>
                  <a:tcPr/>
                </a:tc>
                <a:tc>
                  <a:txBody>
                    <a:bodyPr/>
                    <a:lstStyle/>
                    <a:p>
                      <a:pPr algn="r"/>
                      <a:r>
                        <a:rPr lang="en-US" sz="1400">
                          <a:latin typeface="Arial" panose="020B0604020202020204" pitchFamily="34" charset="0"/>
                          <a:cs typeface="Arial" panose="020B0604020202020204" pitchFamily="34" charset="0"/>
                        </a:rPr>
                        <a:t>$9,286,591</a:t>
                      </a:r>
                    </a:p>
                  </a:txBody>
                  <a:tcPr/>
                </a:tc>
                <a:tc>
                  <a:txBody>
                    <a:bodyPr/>
                    <a:lstStyle/>
                    <a:p>
                      <a:pPr algn="r"/>
                      <a:r>
                        <a:rPr lang="en-US" sz="1400">
                          <a:latin typeface="Arial" panose="020B0604020202020204" pitchFamily="34" charset="0"/>
                          <a:cs typeface="Arial" panose="020B0604020202020204" pitchFamily="34" charset="0"/>
                        </a:rPr>
                        <a:t>$10,404,353</a:t>
                      </a:r>
                    </a:p>
                  </a:txBody>
                  <a:tcPr/>
                </a:tc>
                <a:extLst>
                  <a:ext uri="{0D108BD9-81ED-4DB2-BD59-A6C34878D82A}">
                    <a16:rowId xmlns:a16="http://schemas.microsoft.com/office/drawing/2014/main" val="3713442091"/>
                  </a:ext>
                </a:extLst>
              </a:tr>
              <a:tr h="121919">
                <a:tc>
                  <a:txBody>
                    <a:bodyPr/>
                    <a:lstStyle/>
                    <a:p>
                      <a:pPr marL="0" algn="l" defTabSz="914400" rtl="0" eaLnBrk="1" latinLnBrk="0" hangingPunct="1"/>
                      <a:r>
                        <a:rPr lang="en-US" sz="1400" kern="1200">
                          <a:solidFill>
                            <a:schemeClr val="dk1"/>
                          </a:solidFill>
                          <a:latin typeface="Arial" panose="020B0604020202020204" pitchFamily="34" charset="0"/>
                          <a:ea typeface="+mn-ea"/>
                          <a:cs typeface="Arial" panose="020B0604020202020204" pitchFamily="34" charset="0"/>
                        </a:rPr>
                        <a:t>Total Enhancing Student Performance &amp; Opportunities </a:t>
                      </a:r>
                      <a:r>
                        <a:rPr lang="en-US" sz="1100" i="1" kern="1200">
                          <a:solidFill>
                            <a:schemeClr val="dk1"/>
                          </a:solidFill>
                          <a:latin typeface="Arial" panose="020B0604020202020204" pitchFamily="34" charset="0"/>
                          <a:ea typeface="+mn-ea"/>
                          <a:cs typeface="Arial" panose="020B0604020202020204" pitchFamily="34" charset="0"/>
                        </a:rPr>
                        <a:t>(per 20-A §15672 &amp; §15688-A)</a:t>
                      </a:r>
                    </a:p>
                  </a:txBody>
                  <a:tcPr/>
                </a:tc>
                <a:tc>
                  <a:txBody>
                    <a:bodyPr/>
                    <a:lstStyle/>
                    <a:p>
                      <a:pPr algn="r"/>
                      <a:r>
                        <a:rPr lang="en-US" sz="1400">
                          <a:latin typeface="Arial" panose="020B0604020202020204" pitchFamily="34" charset="0"/>
                          <a:cs typeface="Arial" panose="020B0604020202020204" pitchFamily="34" charset="0"/>
                        </a:rPr>
                        <a:t>$69,754,126</a:t>
                      </a:r>
                    </a:p>
                  </a:txBody>
                  <a:tcPr/>
                </a:tc>
                <a:tc>
                  <a:txBody>
                    <a:bodyPr/>
                    <a:lstStyle/>
                    <a:p>
                      <a:pPr algn="r"/>
                      <a:r>
                        <a:rPr lang="en-US" sz="1400">
                          <a:latin typeface="Arial" panose="020B0604020202020204" pitchFamily="34" charset="0"/>
                          <a:cs typeface="Arial" panose="020B0604020202020204" pitchFamily="34" charset="0"/>
                        </a:rPr>
                        <a:t>$64,828,741</a:t>
                      </a:r>
                    </a:p>
                  </a:txBody>
                  <a:tcPr/>
                </a:tc>
                <a:extLst>
                  <a:ext uri="{0D108BD9-81ED-4DB2-BD59-A6C34878D82A}">
                    <a16:rowId xmlns:a16="http://schemas.microsoft.com/office/drawing/2014/main" val="3730661244"/>
                  </a:ext>
                </a:extLst>
              </a:tr>
              <a:tr h="300790">
                <a:tc>
                  <a:txBody>
                    <a:bodyPr/>
                    <a:lstStyle/>
                    <a:p>
                      <a:pPr marL="0" algn="l" defTabSz="914400" rtl="0" eaLnBrk="1" latinLnBrk="0" hangingPunct="1"/>
                      <a:r>
                        <a:rPr lang="en-US" sz="1400" i="0" kern="1200">
                          <a:solidFill>
                            <a:schemeClr val="dk1"/>
                          </a:solidFill>
                          <a:latin typeface="Arial" panose="020B0604020202020204" pitchFamily="34" charset="0"/>
                          <a:ea typeface="+mn-ea"/>
                          <a:cs typeface="Arial" panose="020B0604020202020204" pitchFamily="34" charset="0"/>
                        </a:rPr>
                        <a:t>Total Targeted Education Funds </a:t>
                      </a:r>
                      <a:r>
                        <a:rPr lang="en-US" sz="1100" i="1" kern="1200">
                          <a:solidFill>
                            <a:schemeClr val="dk1"/>
                          </a:solidFill>
                          <a:latin typeface="Arial" panose="020B0604020202020204" pitchFamily="34" charset="0"/>
                          <a:ea typeface="+mn-ea"/>
                          <a:cs typeface="Arial" panose="020B0604020202020204" pitchFamily="34" charset="0"/>
                        </a:rPr>
                        <a:t>(per 20-A §15689)</a:t>
                      </a:r>
                    </a:p>
                  </a:txBody>
                  <a:tcPr/>
                </a:tc>
                <a:tc>
                  <a:txBody>
                    <a:bodyPr/>
                    <a:lstStyle/>
                    <a:p>
                      <a:pPr algn="r"/>
                      <a:r>
                        <a:rPr lang="en-US" sz="1400" u="sng">
                          <a:latin typeface="Arial" panose="020B0604020202020204" pitchFamily="34" charset="0"/>
                          <a:cs typeface="Arial" panose="020B0604020202020204" pitchFamily="34" charset="0"/>
                        </a:rPr>
                        <a:t>$83,416,466</a:t>
                      </a:r>
                    </a:p>
                  </a:txBody>
                  <a:tcPr/>
                </a:tc>
                <a:tc>
                  <a:txBody>
                    <a:bodyPr/>
                    <a:lstStyle/>
                    <a:p>
                      <a:pPr algn="r"/>
                      <a:r>
                        <a:rPr lang="en-US" sz="1400" u="sng">
                          <a:latin typeface="Arial" panose="020B0604020202020204" pitchFamily="34" charset="0"/>
                          <a:cs typeface="Arial" panose="020B0604020202020204" pitchFamily="34" charset="0"/>
                        </a:rPr>
                        <a:t>$87,038,673</a:t>
                      </a:r>
                    </a:p>
                  </a:txBody>
                  <a:tcPr/>
                </a:tc>
                <a:extLst>
                  <a:ext uri="{0D108BD9-81ED-4DB2-BD59-A6C34878D82A}">
                    <a16:rowId xmlns:a16="http://schemas.microsoft.com/office/drawing/2014/main" val="81555969"/>
                  </a:ext>
                </a:extLst>
              </a:tr>
              <a:tr h="290470">
                <a:tc>
                  <a:txBody>
                    <a:bodyPr/>
                    <a:lstStyle/>
                    <a:p>
                      <a:pPr marL="0" algn="l" defTabSz="914400" rtl="0" eaLnBrk="1" latinLnBrk="0" hangingPunct="1"/>
                      <a:r>
                        <a:rPr lang="en-US" sz="1400" b="0" i="0" kern="1200">
                          <a:solidFill>
                            <a:schemeClr val="dk1"/>
                          </a:solidFill>
                          <a:latin typeface="Arial" panose="020B0604020202020204" pitchFamily="34" charset="0"/>
                          <a:ea typeface="+mn-ea"/>
                          <a:cs typeface="Arial" panose="020B0604020202020204" pitchFamily="34" charset="0"/>
                        </a:rPr>
                        <a:t>Total Cost of Funding Public Education from </a:t>
                      </a:r>
                    </a:p>
                    <a:p>
                      <a:pPr marL="0" algn="l" defTabSz="914400" rtl="0" eaLnBrk="1" latinLnBrk="0" hangingPunct="1"/>
                      <a:r>
                        <a:rPr lang="en-US" sz="1400" b="0" i="0" kern="1200">
                          <a:solidFill>
                            <a:schemeClr val="dk1"/>
                          </a:solidFill>
                          <a:latin typeface="Arial" panose="020B0604020202020204" pitchFamily="34" charset="0"/>
                          <a:ea typeface="+mn-ea"/>
                          <a:cs typeface="Arial" panose="020B0604020202020204" pitchFamily="34" charset="0"/>
                        </a:rPr>
                        <a:t>Pre-Kindergarten to Grade 12</a:t>
                      </a:r>
                    </a:p>
                  </a:txBody>
                  <a:tcPr/>
                </a:tc>
                <a:tc>
                  <a:txBody>
                    <a:bodyPr/>
                    <a:lstStyle/>
                    <a:p>
                      <a:pPr algn="r"/>
                      <a:r>
                        <a:rPr lang="en-US" sz="1400" u="dbl" baseline="0">
                          <a:latin typeface="Arial" panose="020B0604020202020204" pitchFamily="34" charset="0"/>
                          <a:cs typeface="Arial" panose="020B0604020202020204" pitchFamily="34" charset="0"/>
                        </a:rPr>
                        <a:t>$2,545,271,841</a:t>
                      </a:r>
                    </a:p>
                  </a:txBody>
                  <a:tcPr/>
                </a:tc>
                <a:tc>
                  <a:txBody>
                    <a:bodyPr/>
                    <a:lstStyle/>
                    <a:p>
                      <a:pPr algn="r"/>
                      <a:r>
                        <a:rPr lang="en-US" sz="1400" u="dbl" baseline="0">
                          <a:latin typeface="Arial" panose="020B0604020202020204" pitchFamily="34" charset="0"/>
                          <a:cs typeface="Arial" panose="020B0604020202020204" pitchFamily="34" charset="0"/>
                        </a:rPr>
                        <a:t>$2,462,763,560</a:t>
                      </a:r>
                    </a:p>
                  </a:txBody>
                  <a:tcPr/>
                </a:tc>
                <a:extLst>
                  <a:ext uri="{0D108BD9-81ED-4DB2-BD59-A6C34878D82A}">
                    <a16:rowId xmlns:a16="http://schemas.microsoft.com/office/drawing/2014/main" val="272478179"/>
                  </a:ext>
                </a:extLst>
              </a:tr>
              <a:tr h="300790">
                <a:tc>
                  <a:txBody>
                    <a:bodyPr/>
                    <a:lstStyle/>
                    <a:p>
                      <a:pPr marL="0" indent="914400" algn="r" defTabSz="914400" rtl="0" eaLnBrk="1" latinLnBrk="0" hangingPunct="1"/>
                      <a:r>
                        <a:rPr lang="en-US" sz="1400" i="0" kern="1200">
                          <a:solidFill>
                            <a:schemeClr val="dk1"/>
                          </a:solidFill>
                          <a:latin typeface="Arial" panose="020B0604020202020204" pitchFamily="34" charset="0"/>
                          <a:ea typeface="+mn-ea"/>
                          <a:cs typeface="Arial" panose="020B0604020202020204" pitchFamily="34" charset="0"/>
                        </a:rPr>
                        <a:t>Total Estimate </a:t>
                      </a:r>
                      <a:r>
                        <a:rPr lang="en-US" sz="1400" b="1" i="1" kern="1200">
                          <a:solidFill>
                            <a:schemeClr val="dk1"/>
                          </a:solidFill>
                          <a:latin typeface="Arial" panose="020B0604020202020204" pitchFamily="34" charset="0"/>
                          <a:ea typeface="+mn-ea"/>
                          <a:cs typeface="Arial" panose="020B0604020202020204" pitchFamily="34" charset="0"/>
                        </a:rPr>
                        <a:t>State</a:t>
                      </a:r>
                      <a:r>
                        <a:rPr lang="en-US" sz="1400" i="0" kern="1200">
                          <a:solidFill>
                            <a:schemeClr val="dk1"/>
                          </a:solidFill>
                          <a:latin typeface="Arial" panose="020B0604020202020204" pitchFamily="34" charset="0"/>
                          <a:ea typeface="+mn-ea"/>
                          <a:cs typeface="Arial" panose="020B0604020202020204" pitchFamily="34" charset="0"/>
                        </a:rPr>
                        <a:t> Contribution</a:t>
                      </a:r>
                    </a:p>
                  </a:txBody>
                  <a:tcPr>
                    <a:solidFill>
                      <a:srgbClr val="D579CA"/>
                    </a:solidFill>
                  </a:tcPr>
                </a:tc>
                <a:tc>
                  <a:txBody>
                    <a:bodyPr/>
                    <a:lstStyle/>
                    <a:p>
                      <a:pPr algn="r"/>
                      <a:r>
                        <a:rPr lang="en-US" sz="1400">
                          <a:latin typeface="Arial" panose="020B0604020202020204" pitchFamily="34" charset="0"/>
                          <a:cs typeface="Arial" panose="020B0604020202020204" pitchFamily="34" charset="0"/>
                        </a:rPr>
                        <a:t>$1,400,174,513</a:t>
                      </a:r>
                    </a:p>
                  </a:txBody>
                  <a:tcPr>
                    <a:solidFill>
                      <a:srgbClr val="D579CA"/>
                    </a:solidFill>
                  </a:tcPr>
                </a:tc>
                <a:tc>
                  <a:txBody>
                    <a:bodyPr/>
                    <a:lstStyle/>
                    <a:p>
                      <a:pPr algn="r"/>
                      <a:r>
                        <a:rPr lang="en-US" sz="1400">
                          <a:latin typeface="Arial" panose="020B0604020202020204" pitchFamily="34" charset="0"/>
                          <a:cs typeface="Arial" panose="020B0604020202020204" pitchFamily="34" charset="0"/>
                        </a:rPr>
                        <a:t>$1,354,519,958</a:t>
                      </a:r>
                    </a:p>
                  </a:txBody>
                  <a:tcPr>
                    <a:solidFill>
                      <a:srgbClr val="D579CA"/>
                    </a:solidFill>
                  </a:tcPr>
                </a:tc>
                <a:extLst>
                  <a:ext uri="{0D108BD9-81ED-4DB2-BD59-A6C34878D82A}">
                    <a16:rowId xmlns:a16="http://schemas.microsoft.com/office/drawing/2014/main" val="2992461646"/>
                  </a:ext>
                </a:extLst>
              </a:tr>
              <a:tr h="300790">
                <a:tc>
                  <a:txBody>
                    <a:bodyPr/>
                    <a:lstStyle/>
                    <a:p>
                      <a:pPr marL="0" indent="914400" algn="r" defTabSz="914400" rtl="0" eaLnBrk="1" latinLnBrk="0" hangingPunct="1"/>
                      <a:r>
                        <a:rPr lang="en-US" sz="1400" i="0" kern="1200">
                          <a:solidFill>
                            <a:schemeClr val="dk1"/>
                          </a:solidFill>
                          <a:latin typeface="Arial" panose="020B0604020202020204" pitchFamily="34" charset="0"/>
                          <a:ea typeface="+mn-ea"/>
                          <a:cs typeface="Arial" panose="020B0604020202020204" pitchFamily="34" charset="0"/>
                        </a:rPr>
                        <a:t>Total Estimate </a:t>
                      </a:r>
                      <a:r>
                        <a:rPr lang="en-US" sz="1400" b="1" i="1" kern="1200">
                          <a:solidFill>
                            <a:schemeClr val="dk1"/>
                          </a:solidFill>
                          <a:latin typeface="Arial" panose="020B0604020202020204" pitchFamily="34" charset="0"/>
                          <a:ea typeface="+mn-ea"/>
                          <a:cs typeface="Arial" panose="020B0604020202020204" pitchFamily="34" charset="0"/>
                        </a:rPr>
                        <a:t>Local</a:t>
                      </a:r>
                      <a:r>
                        <a:rPr lang="en-US" sz="1400" i="0" kern="1200">
                          <a:solidFill>
                            <a:schemeClr val="dk1"/>
                          </a:solidFill>
                          <a:latin typeface="Arial" panose="020B0604020202020204" pitchFamily="34" charset="0"/>
                          <a:ea typeface="+mn-ea"/>
                          <a:cs typeface="Arial" panose="020B0604020202020204" pitchFamily="34" charset="0"/>
                        </a:rPr>
                        <a:t> Contribution</a:t>
                      </a:r>
                    </a:p>
                  </a:txBody>
                  <a:tcPr/>
                </a:tc>
                <a:tc>
                  <a:txBody>
                    <a:bodyPr/>
                    <a:lstStyle/>
                    <a:p>
                      <a:pPr algn="r"/>
                      <a:r>
                        <a:rPr lang="en-US" sz="1400">
                          <a:latin typeface="Arial" panose="020B0604020202020204" pitchFamily="34" charset="0"/>
                          <a:cs typeface="Arial" panose="020B0604020202020204" pitchFamily="34" charset="0"/>
                        </a:rPr>
                        <a:t>$1,145,097,328</a:t>
                      </a:r>
                    </a:p>
                  </a:txBody>
                  <a:tcPr/>
                </a:tc>
                <a:tc>
                  <a:txBody>
                    <a:bodyPr/>
                    <a:lstStyle/>
                    <a:p>
                      <a:pPr algn="r"/>
                      <a:r>
                        <a:rPr lang="en-US" sz="1400">
                          <a:latin typeface="Arial" panose="020B0604020202020204" pitchFamily="34" charset="0"/>
                          <a:cs typeface="Arial" panose="020B0604020202020204" pitchFamily="34" charset="0"/>
                        </a:rPr>
                        <a:t>$1,108,243,602</a:t>
                      </a:r>
                    </a:p>
                  </a:txBody>
                  <a:tcPr/>
                </a:tc>
                <a:extLst>
                  <a:ext uri="{0D108BD9-81ED-4DB2-BD59-A6C34878D82A}">
                    <a16:rowId xmlns:a16="http://schemas.microsoft.com/office/drawing/2014/main" val="1095890634"/>
                  </a:ext>
                </a:extLst>
              </a:tr>
              <a:tr h="300790">
                <a:tc>
                  <a:txBody>
                    <a:bodyPr/>
                    <a:lstStyle/>
                    <a:p>
                      <a:pPr marL="0" indent="914400" algn="r" defTabSz="914400" rtl="0" eaLnBrk="1" latinLnBrk="0" hangingPunct="1"/>
                      <a:r>
                        <a:rPr lang="en-US" sz="1400" i="0" kern="1200">
                          <a:solidFill>
                            <a:schemeClr val="dk1"/>
                          </a:solidFill>
                          <a:latin typeface="Arial" panose="020B0604020202020204" pitchFamily="34" charset="0"/>
                          <a:ea typeface="+mn-ea"/>
                          <a:cs typeface="Arial" panose="020B0604020202020204" pitchFamily="34" charset="0"/>
                        </a:rPr>
                        <a:t>Local Contribution Mil Rate</a:t>
                      </a:r>
                    </a:p>
                  </a:txBody>
                  <a:tcPr/>
                </a:tc>
                <a:tc>
                  <a:txBody>
                    <a:bodyPr/>
                    <a:lstStyle/>
                    <a:p>
                      <a:pPr algn="r"/>
                      <a:r>
                        <a:rPr lang="en-US" sz="1400">
                          <a:latin typeface="Arial" panose="020B0604020202020204" pitchFamily="34" charset="0"/>
                          <a:cs typeface="Arial" panose="020B0604020202020204" pitchFamily="34" charset="0"/>
                        </a:rPr>
                        <a:t>7.29</a:t>
                      </a:r>
                    </a:p>
                  </a:txBody>
                  <a:tcPr/>
                </a:tc>
                <a:tc>
                  <a:txBody>
                    <a:bodyPr/>
                    <a:lstStyle/>
                    <a:p>
                      <a:pPr algn="r"/>
                      <a:r>
                        <a:rPr lang="en-US" sz="1400">
                          <a:latin typeface="Arial" panose="020B0604020202020204" pitchFamily="34" charset="0"/>
                          <a:cs typeface="Arial" panose="020B0604020202020204" pitchFamily="34" charset="0"/>
                        </a:rPr>
                        <a:t>7.10</a:t>
                      </a:r>
                    </a:p>
                  </a:txBody>
                  <a:tcPr/>
                </a:tc>
                <a:extLst>
                  <a:ext uri="{0D108BD9-81ED-4DB2-BD59-A6C34878D82A}">
                    <a16:rowId xmlns:a16="http://schemas.microsoft.com/office/drawing/2014/main" val="2349682846"/>
                  </a:ext>
                </a:extLst>
              </a:tr>
            </a:tbl>
          </a:graphicData>
        </a:graphic>
      </p:graphicFrame>
    </p:spTree>
    <p:extLst>
      <p:ext uri="{BB962C8B-B14F-4D97-AF65-F5344CB8AC3E}">
        <p14:creationId xmlns:p14="http://schemas.microsoft.com/office/powerpoint/2010/main" val="21939490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B8D11-3A23-4F70-AE51-EB2CD1F15423}"/>
              </a:ext>
            </a:extLst>
          </p:cNvPr>
          <p:cNvSpPr>
            <a:spLocks noGrp="1"/>
          </p:cNvSpPr>
          <p:nvPr>
            <p:ph type="title"/>
          </p:nvPr>
        </p:nvSpPr>
        <p:spPr/>
        <p:txBody>
          <a:bodyPr/>
          <a:lstStyle/>
          <a:p>
            <a:r>
              <a:rPr lang="en-US"/>
              <a:t>Why did the Local Share increase so much?</a:t>
            </a:r>
          </a:p>
        </p:txBody>
      </p:sp>
      <p:sp>
        <p:nvSpPr>
          <p:cNvPr id="3" name="Content Placeholder 2">
            <a:extLst>
              <a:ext uri="{FF2B5EF4-FFF2-40B4-BE49-F238E27FC236}">
                <a16:creationId xmlns:a16="http://schemas.microsoft.com/office/drawing/2014/main" id="{3F8B87BB-D4F3-4B73-BE52-8F6954D41453}"/>
              </a:ext>
            </a:extLst>
          </p:cNvPr>
          <p:cNvSpPr>
            <a:spLocks noGrp="1"/>
          </p:cNvSpPr>
          <p:nvPr>
            <p:ph idx="1"/>
          </p:nvPr>
        </p:nvSpPr>
        <p:spPr>
          <a:xfrm>
            <a:off x="533400" y="1274137"/>
            <a:ext cx="7772400" cy="533400"/>
          </a:xfrm>
        </p:spPr>
        <p:txBody>
          <a:bodyPr/>
          <a:lstStyle/>
          <a:p>
            <a:pPr marL="0" indent="0" algn="ctr">
              <a:buNone/>
            </a:pPr>
            <a:r>
              <a:rPr lang="en-US"/>
              <a:t>How Much Pie Do We Need?</a:t>
            </a:r>
          </a:p>
          <a:p>
            <a:pPr algn="ctr"/>
            <a:endParaRPr lang="en-US" sz="2400"/>
          </a:p>
        </p:txBody>
      </p:sp>
      <p:pic>
        <p:nvPicPr>
          <p:cNvPr id="5" name="Picture 4">
            <a:extLst>
              <a:ext uri="{FF2B5EF4-FFF2-40B4-BE49-F238E27FC236}">
                <a16:creationId xmlns:a16="http://schemas.microsoft.com/office/drawing/2014/main" id="{C70EA3E2-0F33-4EB4-AECA-ACEB1C839511}"/>
              </a:ext>
            </a:extLst>
          </p:cNvPr>
          <p:cNvPicPr>
            <a:picLocks noChangeAspect="1"/>
          </p:cNvPicPr>
          <p:nvPr/>
        </p:nvPicPr>
        <p:blipFill>
          <a:blip r:embed="rId2"/>
          <a:stretch>
            <a:fillRect/>
          </a:stretch>
        </p:blipFill>
        <p:spPr>
          <a:xfrm>
            <a:off x="4731279" y="2909668"/>
            <a:ext cx="3897713" cy="2576731"/>
          </a:xfrm>
          <a:prstGeom prst="rect">
            <a:avLst/>
          </a:prstGeom>
        </p:spPr>
      </p:pic>
      <p:pic>
        <p:nvPicPr>
          <p:cNvPr id="6" name="Picture 5">
            <a:extLst>
              <a:ext uri="{FF2B5EF4-FFF2-40B4-BE49-F238E27FC236}">
                <a16:creationId xmlns:a16="http://schemas.microsoft.com/office/drawing/2014/main" id="{3A5B8AE3-09B9-4D32-9FA8-8F656B4FAE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2924532"/>
            <a:ext cx="3897713" cy="2514600"/>
          </a:xfrm>
          <a:prstGeom prst="rect">
            <a:avLst/>
          </a:prstGeom>
        </p:spPr>
      </p:pic>
      <p:sp>
        <p:nvSpPr>
          <p:cNvPr id="7" name="TextBox 6">
            <a:extLst>
              <a:ext uri="{FF2B5EF4-FFF2-40B4-BE49-F238E27FC236}">
                <a16:creationId xmlns:a16="http://schemas.microsoft.com/office/drawing/2014/main" id="{B75DDBF2-D902-48C3-8C0D-78D91BB7DF6F}"/>
              </a:ext>
            </a:extLst>
          </p:cNvPr>
          <p:cNvSpPr txBox="1"/>
          <p:nvPr/>
        </p:nvSpPr>
        <p:spPr>
          <a:xfrm>
            <a:off x="152400" y="1804427"/>
            <a:ext cx="8686800" cy="862416"/>
          </a:xfrm>
          <a:prstGeom prst="rect">
            <a:avLst/>
          </a:prstGeom>
          <a:noFill/>
        </p:spPr>
        <p:txBody>
          <a:bodyPr wrap="square">
            <a:spAutoFit/>
          </a:bodyPr>
          <a:lstStyle/>
          <a:p>
            <a:pPr marR="0" lvl="0">
              <a:lnSpc>
                <a:spcPct val="107000"/>
              </a:lnSpc>
              <a:spcBef>
                <a:spcPts val="0"/>
              </a:spcBef>
              <a:spcAft>
                <a:spcPts val="800"/>
              </a:spcAft>
            </a:pPr>
            <a:r>
              <a:rPr lang="en-US" sz="1600">
                <a:effectLst/>
                <a:latin typeface="+mn-lt"/>
                <a:ea typeface="Calibri" panose="020F0502020204030204" pitchFamily="34" charset="0"/>
                <a:cs typeface="Times New Roman" panose="02020603050405020304" pitchFamily="18" charset="0"/>
              </a:rPr>
              <a:t>Total cost of education increased by 3.37% from FY 23 to FY 24, as a result the increase to both the State Contribution at 55% and the Local Required Contribution at 45% was also 3.37%.</a:t>
            </a:r>
          </a:p>
        </p:txBody>
      </p:sp>
      <p:sp>
        <p:nvSpPr>
          <p:cNvPr id="8" name="Slide Number Placeholder 7">
            <a:extLst>
              <a:ext uri="{FF2B5EF4-FFF2-40B4-BE49-F238E27FC236}">
                <a16:creationId xmlns:a16="http://schemas.microsoft.com/office/drawing/2014/main" id="{5DB9CEA7-2BCE-417A-B246-0249EA213975}"/>
              </a:ext>
            </a:extLst>
          </p:cNvPr>
          <p:cNvSpPr>
            <a:spLocks noGrp="1"/>
          </p:cNvSpPr>
          <p:nvPr>
            <p:ph type="sldNum" sz="quarter" idx="11"/>
          </p:nvPr>
        </p:nvSpPr>
        <p:spPr/>
        <p:txBody>
          <a:bodyPr/>
          <a:lstStyle/>
          <a:p>
            <a:fld id="{FB0FDD27-9D0B-4719-AF55-AD9E97239A4F}" type="slidenum">
              <a:rPr lang="en-US" altLang="en-US" smtClean="0"/>
              <a:pPr/>
              <a:t>45</a:t>
            </a:fld>
            <a:endParaRPr lang="en-US" altLang="en-US"/>
          </a:p>
        </p:txBody>
      </p:sp>
    </p:spTree>
    <p:extLst>
      <p:ext uri="{BB962C8B-B14F-4D97-AF65-F5344CB8AC3E}">
        <p14:creationId xmlns:p14="http://schemas.microsoft.com/office/powerpoint/2010/main" val="12407083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F1CC549-60AE-4C81-B3CB-3164AE36E5B4}"/>
              </a:ext>
            </a:extLst>
          </p:cNvPr>
          <p:cNvSpPr>
            <a:spLocks noGrp="1"/>
          </p:cNvSpPr>
          <p:nvPr>
            <p:ph type="title"/>
          </p:nvPr>
        </p:nvSpPr>
        <p:spPr>
          <a:xfrm>
            <a:off x="228600" y="152400"/>
            <a:ext cx="8686800" cy="579438"/>
          </a:xfrm>
        </p:spPr>
        <p:txBody>
          <a:bodyPr/>
          <a:lstStyle/>
          <a:p>
            <a:r>
              <a:rPr lang="en-US" sz="2000" u="sng">
                <a:latin typeface="Arial" panose="020B0604020202020204" pitchFamily="34" charset="0"/>
                <a:cs typeface="Arial" panose="020B0604020202020204" pitchFamily="34" charset="0"/>
              </a:rPr>
              <a:t>Subsidizable</a:t>
            </a:r>
            <a:r>
              <a:rPr lang="en-US" sz="2000">
                <a:latin typeface="Arial" panose="020B0604020202020204" pitchFamily="34" charset="0"/>
                <a:cs typeface="Arial" panose="020B0604020202020204" pitchFamily="34" charset="0"/>
              </a:rPr>
              <a:t> Student October 1 Counts by Grade Level FY 19 to FY 23</a:t>
            </a:r>
            <a:br>
              <a:rPr lang="en-US" sz="2000">
                <a:latin typeface="Arial" panose="020B0604020202020204" pitchFamily="34" charset="0"/>
                <a:cs typeface="Arial" panose="020B0604020202020204" pitchFamily="34" charset="0"/>
              </a:rPr>
            </a:br>
            <a:r>
              <a:rPr lang="en-US" sz="1200" b="0">
                <a:latin typeface="Arial" panose="020B0604020202020204" pitchFamily="34" charset="0"/>
                <a:cs typeface="Arial" panose="020B0604020202020204" pitchFamily="34" charset="0"/>
              </a:rPr>
              <a:t>*Grade configurations in these charts match Section 2 of the ED 279 EPS Calculation of School Funding Reports.</a:t>
            </a:r>
            <a:endParaRPr lang="en-US" sz="1200">
              <a:latin typeface="Arial" panose="020B0604020202020204" pitchFamily="34" charset="0"/>
              <a:cs typeface="Arial" panose="020B0604020202020204" pitchFamily="34" charset="0"/>
            </a:endParaRPr>
          </a:p>
        </p:txBody>
      </p:sp>
      <p:graphicFrame>
        <p:nvGraphicFramePr>
          <p:cNvPr id="15" name="Content Placeholder 14">
            <a:extLst>
              <a:ext uri="{FF2B5EF4-FFF2-40B4-BE49-F238E27FC236}">
                <a16:creationId xmlns:a16="http://schemas.microsoft.com/office/drawing/2014/main" id="{BC77C7F0-9912-4A61-AB3F-3E1600311E41}"/>
              </a:ext>
            </a:extLst>
          </p:cNvPr>
          <p:cNvGraphicFramePr>
            <a:graphicFrameLocks noGrp="1"/>
          </p:cNvGraphicFramePr>
          <p:nvPr>
            <p:ph sz="half" idx="1"/>
            <p:extLst>
              <p:ext uri="{D42A27DB-BD31-4B8C-83A1-F6EECF244321}">
                <p14:modId xmlns:p14="http://schemas.microsoft.com/office/powerpoint/2010/main" val="1502657288"/>
              </p:ext>
            </p:extLst>
          </p:nvPr>
        </p:nvGraphicFramePr>
        <p:xfrm>
          <a:off x="4648200" y="1359596"/>
          <a:ext cx="3733800" cy="21336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CDCB32DD-0B77-4AD5-BCD8-694D053C6768}"/>
              </a:ext>
            </a:extLst>
          </p:cNvPr>
          <p:cNvSpPr>
            <a:spLocks noGrp="1"/>
          </p:cNvSpPr>
          <p:nvPr>
            <p:ph type="sldNum" sz="quarter" idx="11"/>
          </p:nvPr>
        </p:nvSpPr>
        <p:spPr/>
        <p:txBody>
          <a:bodyPr/>
          <a:lstStyle/>
          <a:p>
            <a:fld id="{FB0FDD27-9D0B-4719-AF55-AD9E97239A4F}" type="slidenum">
              <a:rPr lang="en-US" altLang="en-US" smtClean="0"/>
              <a:pPr/>
              <a:t>46</a:t>
            </a:fld>
            <a:endParaRPr lang="en-US" altLang="en-US"/>
          </a:p>
        </p:txBody>
      </p:sp>
      <p:graphicFrame>
        <p:nvGraphicFramePr>
          <p:cNvPr id="16" name="Content Placeholder 14">
            <a:extLst>
              <a:ext uri="{FF2B5EF4-FFF2-40B4-BE49-F238E27FC236}">
                <a16:creationId xmlns:a16="http://schemas.microsoft.com/office/drawing/2014/main" id="{932DC4A3-4DEF-48A0-B305-6A46D5D6DEB6}"/>
              </a:ext>
            </a:extLst>
          </p:cNvPr>
          <p:cNvGraphicFramePr>
            <a:graphicFrameLocks/>
          </p:cNvGraphicFramePr>
          <p:nvPr>
            <p:extLst>
              <p:ext uri="{D42A27DB-BD31-4B8C-83A1-F6EECF244321}">
                <p14:modId xmlns:p14="http://schemas.microsoft.com/office/powerpoint/2010/main" val="2111435222"/>
              </p:ext>
            </p:extLst>
          </p:nvPr>
        </p:nvGraphicFramePr>
        <p:xfrm>
          <a:off x="609600" y="3657600"/>
          <a:ext cx="3733800" cy="2133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ontent Placeholder 14">
            <a:extLst>
              <a:ext uri="{FF2B5EF4-FFF2-40B4-BE49-F238E27FC236}">
                <a16:creationId xmlns:a16="http://schemas.microsoft.com/office/drawing/2014/main" id="{3EB81A34-27B2-4074-B759-584DB9118044}"/>
              </a:ext>
            </a:extLst>
          </p:cNvPr>
          <p:cNvGraphicFramePr>
            <a:graphicFrameLocks/>
          </p:cNvGraphicFramePr>
          <p:nvPr>
            <p:extLst>
              <p:ext uri="{D42A27DB-BD31-4B8C-83A1-F6EECF244321}">
                <p14:modId xmlns:p14="http://schemas.microsoft.com/office/powerpoint/2010/main" val="3369140184"/>
              </p:ext>
            </p:extLst>
          </p:nvPr>
        </p:nvGraphicFramePr>
        <p:xfrm>
          <a:off x="609600" y="1354931"/>
          <a:ext cx="3733800" cy="2133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ontent Placeholder 14">
            <a:extLst>
              <a:ext uri="{FF2B5EF4-FFF2-40B4-BE49-F238E27FC236}">
                <a16:creationId xmlns:a16="http://schemas.microsoft.com/office/drawing/2014/main" id="{58DA95C9-C179-4F8E-A797-60108BC71E05}"/>
              </a:ext>
            </a:extLst>
          </p:cNvPr>
          <p:cNvGraphicFramePr>
            <a:graphicFrameLocks/>
          </p:cNvGraphicFramePr>
          <p:nvPr>
            <p:extLst>
              <p:ext uri="{D42A27DB-BD31-4B8C-83A1-F6EECF244321}">
                <p14:modId xmlns:p14="http://schemas.microsoft.com/office/powerpoint/2010/main" val="1256822933"/>
              </p:ext>
            </p:extLst>
          </p:nvPr>
        </p:nvGraphicFramePr>
        <p:xfrm>
          <a:off x="4648200" y="3657600"/>
          <a:ext cx="3733800" cy="2133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690713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EFB8C-B9E4-4EC9-9840-24641B3DB364}"/>
              </a:ext>
            </a:extLst>
          </p:cNvPr>
          <p:cNvSpPr>
            <a:spLocks noGrp="1"/>
          </p:cNvSpPr>
          <p:nvPr>
            <p:ph type="title"/>
          </p:nvPr>
        </p:nvSpPr>
        <p:spPr/>
        <p:txBody>
          <a:bodyPr/>
          <a:lstStyle/>
          <a:p>
            <a:r>
              <a:rPr lang="en-US"/>
              <a:t>Contact Information</a:t>
            </a:r>
          </a:p>
        </p:txBody>
      </p:sp>
      <p:graphicFrame>
        <p:nvGraphicFramePr>
          <p:cNvPr id="15" name="Table 15">
            <a:extLst>
              <a:ext uri="{FF2B5EF4-FFF2-40B4-BE49-F238E27FC236}">
                <a16:creationId xmlns:a16="http://schemas.microsoft.com/office/drawing/2014/main" id="{993FCDFC-5246-40E0-A019-B2CF5469017D}"/>
              </a:ext>
            </a:extLst>
          </p:cNvPr>
          <p:cNvGraphicFramePr>
            <a:graphicFrameLocks noGrp="1"/>
          </p:cNvGraphicFramePr>
          <p:nvPr>
            <p:ph sz="half" idx="1"/>
            <p:extLst>
              <p:ext uri="{D42A27DB-BD31-4B8C-83A1-F6EECF244321}">
                <p14:modId xmlns:p14="http://schemas.microsoft.com/office/powerpoint/2010/main" val="3849964316"/>
              </p:ext>
            </p:extLst>
          </p:nvPr>
        </p:nvGraphicFramePr>
        <p:xfrm>
          <a:off x="381000" y="1524000"/>
          <a:ext cx="8229600" cy="3695700"/>
        </p:xfrm>
        <a:graphic>
          <a:graphicData uri="http://schemas.openxmlformats.org/drawingml/2006/table">
            <a:tbl>
              <a:tblPr firstRow="1" bandRow="1">
                <a:tableStyleId>{5C22544A-7EE6-4342-B048-85BDC9FD1C3A}</a:tableStyleId>
              </a:tblPr>
              <a:tblGrid>
                <a:gridCol w="3849041">
                  <a:extLst>
                    <a:ext uri="{9D8B030D-6E8A-4147-A177-3AD203B41FA5}">
                      <a16:colId xmlns:a16="http://schemas.microsoft.com/office/drawing/2014/main" val="2983065706"/>
                    </a:ext>
                  </a:extLst>
                </a:gridCol>
                <a:gridCol w="4380559">
                  <a:extLst>
                    <a:ext uri="{9D8B030D-6E8A-4147-A177-3AD203B41FA5}">
                      <a16:colId xmlns:a16="http://schemas.microsoft.com/office/drawing/2014/main" val="4244588353"/>
                    </a:ext>
                  </a:extLst>
                </a:gridCol>
              </a:tblGrid>
              <a:tr h="1231900">
                <a:tc>
                  <a:txBody>
                    <a:bodyPr/>
                    <a:lstStyle/>
                    <a:p>
                      <a:r>
                        <a:rPr lang="en-US" sz="1600" b="1">
                          <a:solidFill>
                            <a:schemeClr val="tx1"/>
                          </a:solidFill>
                        </a:rPr>
                        <a:t>Paula Gravelle</a:t>
                      </a:r>
                    </a:p>
                    <a:p>
                      <a:r>
                        <a:rPr lang="en-US" sz="1600" b="0">
                          <a:solidFill>
                            <a:schemeClr val="tx1"/>
                          </a:solidFill>
                        </a:rPr>
                        <a:t>Director of School Finance</a:t>
                      </a:r>
                    </a:p>
                    <a:p>
                      <a:r>
                        <a:rPr lang="en-US" sz="1600" b="0">
                          <a:solidFill>
                            <a:schemeClr val="tx1"/>
                          </a:solidFill>
                        </a:rPr>
                        <a:t>Phone: 207-624-6792</a:t>
                      </a:r>
                    </a:p>
                    <a:p>
                      <a:r>
                        <a:rPr lang="en-US" sz="1600" b="0">
                          <a:solidFill>
                            <a:schemeClr val="tx1"/>
                          </a:solidFill>
                        </a:rPr>
                        <a:t>Email: Paula.B.Gravelle@Maine.gov</a:t>
                      </a:r>
                    </a:p>
                  </a:txBody>
                  <a:tcPr/>
                </a:tc>
                <a:tc>
                  <a:txBody>
                    <a:bodyPr/>
                    <a:lstStyle/>
                    <a:p>
                      <a:r>
                        <a:rPr lang="en-US" sz="1600" b="1">
                          <a:solidFill>
                            <a:schemeClr val="tx1"/>
                          </a:solidFill>
                        </a:rPr>
                        <a:t>Ida Batista</a:t>
                      </a:r>
                    </a:p>
                    <a:p>
                      <a:r>
                        <a:rPr lang="en-US" sz="1600" b="0">
                          <a:solidFill>
                            <a:schemeClr val="tx1"/>
                          </a:solidFill>
                        </a:rPr>
                        <a:t>School Finance Manager</a:t>
                      </a:r>
                    </a:p>
                    <a:p>
                      <a:r>
                        <a:rPr lang="en-US" sz="1600" b="0">
                          <a:solidFill>
                            <a:schemeClr val="tx1"/>
                          </a:solidFill>
                        </a:rPr>
                        <a:t>Phone: 207-624-6795</a:t>
                      </a:r>
                    </a:p>
                    <a:p>
                      <a:r>
                        <a:rPr lang="en-US" sz="1600" b="0">
                          <a:solidFill>
                            <a:schemeClr val="tx1"/>
                          </a:solidFill>
                        </a:rPr>
                        <a:t>Email: Ida.Batista@Maine.gov</a:t>
                      </a:r>
                    </a:p>
                  </a:txBody>
                  <a:tcPr/>
                </a:tc>
                <a:extLst>
                  <a:ext uri="{0D108BD9-81ED-4DB2-BD59-A6C34878D82A}">
                    <a16:rowId xmlns:a16="http://schemas.microsoft.com/office/drawing/2014/main" val="3196406080"/>
                  </a:ext>
                </a:extLst>
              </a:tr>
              <a:tr h="1231900">
                <a:tc>
                  <a:txBody>
                    <a:bodyPr/>
                    <a:lstStyle/>
                    <a:p>
                      <a:r>
                        <a:rPr lang="en-US" sz="1600" b="1"/>
                        <a:t>Denise Towers</a:t>
                      </a:r>
                    </a:p>
                    <a:p>
                      <a:r>
                        <a:rPr lang="en-US" sz="1600"/>
                        <a:t>Fiscal Review &amp; Compliance</a:t>
                      </a:r>
                    </a:p>
                    <a:p>
                      <a:r>
                        <a:rPr lang="en-US" sz="1600"/>
                        <a:t>Phone: 207-624-6863</a:t>
                      </a:r>
                    </a:p>
                    <a:p>
                      <a:r>
                        <a:rPr lang="en-US" sz="1600"/>
                        <a:t>Email: Denise.Towers@Maine.gov</a:t>
                      </a:r>
                    </a:p>
                  </a:txBody>
                  <a:tcPr/>
                </a:tc>
                <a:tc>
                  <a:txBody>
                    <a:bodyPr/>
                    <a:lstStyle/>
                    <a:p>
                      <a:r>
                        <a:rPr lang="en-US" sz="1600" b="1"/>
                        <a:t>Stephanie Clark</a:t>
                      </a:r>
                    </a:p>
                    <a:p>
                      <a:r>
                        <a:rPr lang="en-US" sz="1600"/>
                        <a:t>Fiscal Review &amp; Compliance Consultant</a:t>
                      </a:r>
                    </a:p>
                    <a:p>
                      <a:r>
                        <a:rPr lang="en-US" sz="1600"/>
                        <a:t>Phone: 207-624-6807</a:t>
                      </a:r>
                    </a:p>
                    <a:p>
                      <a:r>
                        <a:rPr lang="en-US" sz="1600"/>
                        <a:t>Email: Stephanie.Clark@Maine.gov</a:t>
                      </a:r>
                    </a:p>
                  </a:txBody>
                  <a:tcPr/>
                </a:tc>
                <a:extLst>
                  <a:ext uri="{0D108BD9-81ED-4DB2-BD59-A6C34878D82A}">
                    <a16:rowId xmlns:a16="http://schemas.microsoft.com/office/drawing/2014/main" val="1737622450"/>
                  </a:ext>
                </a:extLst>
              </a:tr>
              <a:tr h="1231900">
                <a:tc>
                  <a:txBody>
                    <a:bodyPr/>
                    <a:lstStyle/>
                    <a:p>
                      <a:r>
                        <a:rPr lang="en-US" sz="1600" b="1"/>
                        <a:t>Wendy Waltz</a:t>
                      </a:r>
                    </a:p>
                    <a:p>
                      <a:r>
                        <a:rPr lang="en-US" sz="1600"/>
                        <a:t>School Finance Coordinator</a:t>
                      </a:r>
                    </a:p>
                    <a:p>
                      <a:r>
                        <a:rPr lang="en-US" sz="1600"/>
                        <a:t>Phone: 207-624-6629</a:t>
                      </a:r>
                    </a:p>
                    <a:p>
                      <a:r>
                        <a:rPr lang="en-US" sz="1600"/>
                        <a:t>Email: Wendy.M.Waltz@Maine.gov</a:t>
                      </a:r>
                    </a:p>
                  </a:txBody>
                  <a:tcPr/>
                </a:tc>
                <a:tc>
                  <a:txBody>
                    <a:bodyPr/>
                    <a:lstStyle/>
                    <a:p>
                      <a:r>
                        <a:rPr lang="en-US" sz="1600" b="1"/>
                        <a:t>Tyler Rollins</a:t>
                      </a:r>
                    </a:p>
                    <a:p>
                      <a:r>
                        <a:rPr lang="en-US" sz="1600"/>
                        <a:t>School Finance Fiscal Support Coordinator</a:t>
                      </a:r>
                    </a:p>
                    <a:p>
                      <a:r>
                        <a:rPr lang="en-US" sz="1600"/>
                        <a:t>Phone: 207-624-6738</a:t>
                      </a:r>
                    </a:p>
                    <a:p>
                      <a:r>
                        <a:rPr lang="en-US" sz="1600"/>
                        <a:t>Email: Tyler.Rollins@Maine.gov</a:t>
                      </a:r>
                    </a:p>
                  </a:txBody>
                  <a:tcPr/>
                </a:tc>
                <a:extLst>
                  <a:ext uri="{0D108BD9-81ED-4DB2-BD59-A6C34878D82A}">
                    <a16:rowId xmlns:a16="http://schemas.microsoft.com/office/drawing/2014/main" val="1849995502"/>
                  </a:ext>
                </a:extLst>
              </a:tr>
            </a:tbl>
          </a:graphicData>
        </a:graphic>
      </p:graphicFrame>
      <p:sp>
        <p:nvSpPr>
          <p:cNvPr id="5" name="Slide Number Placeholder 4">
            <a:extLst>
              <a:ext uri="{FF2B5EF4-FFF2-40B4-BE49-F238E27FC236}">
                <a16:creationId xmlns:a16="http://schemas.microsoft.com/office/drawing/2014/main" id="{80E68161-5E16-4EB2-918A-BB8936CD59E7}"/>
              </a:ext>
            </a:extLst>
          </p:cNvPr>
          <p:cNvSpPr>
            <a:spLocks noGrp="1"/>
          </p:cNvSpPr>
          <p:nvPr>
            <p:ph type="sldNum" sz="quarter" idx="11"/>
          </p:nvPr>
        </p:nvSpPr>
        <p:spPr/>
        <p:txBody>
          <a:bodyPr/>
          <a:lstStyle/>
          <a:p>
            <a:fld id="{68C08D49-D1F1-406A-8E54-4952314E8CD6}" type="slidenum">
              <a:rPr lang="en-US" altLang="en-US" smtClean="0"/>
              <a:pPr/>
              <a:t>47</a:t>
            </a:fld>
            <a:endParaRPr lang="en-US" altLang="en-US"/>
          </a:p>
        </p:txBody>
      </p:sp>
    </p:spTree>
    <p:extLst>
      <p:ext uri="{BB962C8B-B14F-4D97-AF65-F5344CB8AC3E}">
        <p14:creationId xmlns:p14="http://schemas.microsoft.com/office/powerpoint/2010/main" val="1599008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B8D11-3A23-4F70-AE51-EB2CD1F15423}"/>
              </a:ext>
            </a:extLst>
          </p:cNvPr>
          <p:cNvSpPr>
            <a:spLocks noGrp="1"/>
          </p:cNvSpPr>
          <p:nvPr>
            <p:ph type="title"/>
          </p:nvPr>
        </p:nvSpPr>
        <p:spPr/>
        <p:txBody>
          <a:bodyPr/>
          <a:lstStyle/>
          <a:p>
            <a:r>
              <a:rPr lang="en-US"/>
              <a:t>Legislation </a:t>
            </a:r>
          </a:p>
        </p:txBody>
      </p:sp>
      <p:sp>
        <p:nvSpPr>
          <p:cNvPr id="3" name="Content Placeholder 2">
            <a:extLst>
              <a:ext uri="{FF2B5EF4-FFF2-40B4-BE49-F238E27FC236}">
                <a16:creationId xmlns:a16="http://schemas.microsoft.com/office/drawing/2014/main" id="{3F8B87BB-D4F3-4B73-BE52-8F6954D41453}"/>
              </a:ext>
            </a:extLst>
          </p:cNvPr>
          <p:cNvSpPr>
            <a:spLocks noGrp="1"/>
          </p:cNvSpPr>
          <p:nvPr>
            <p:ph idx="1"/>
          </p:nvPr>
        </p:nvSpPr>
        <p:spPr>
          <a:xfrm>
            <a:off x="80792" y="1524000"/>
            <a:ext cx="9019139" cy="4343400"/>
          </a:xfrm>
        </p:spPr>
        <p:txBody>
          <a:bodyPr/>
          <a:lstStyle/>
          <a:p>
            <a:pPr marL="0" indent="0" algn="ctr">
              <a:buNone/>
            </a:pPr>
            <a:r>
              <a:rPr lang="en-US" sz="2200">
                <a:solidFill>
                  <a:schemeClr val="accent5">
                    <a:lumMod val="25000"/>
                  </a:schemeClr>
                </a:solidFill>
                <a:latin typeface="+mj-lt"/>
                <a:cs typeface="Times New Roman"/>
              </a:rPr>
              <a:t>To access legislative committee hearings, navigate to </a:t>
            </a:r>
            <a:r>
              <a:rPr lang="en-US" sz="2200">
                <a:solidFill>
                  <a:schemeClr val="accent5">
                    <a:lumMod val="25000"/>
                  </a:schemeClr>
                </a:solidFill>
                <a:latin typeface="+mj-lt"/>
                <a:cs typeface="Times New Roman"/>
                <a:hlinkClick r:id="rId2">
                  <a:extLst>
                    <a:ext uri="{A12FA001-AC4F-418D-AE19-62706E023703}">
                      <ahyp:hlinkClr xmlns:ahyp="http://schemas.microsoft.com/office/drawing/2018/hyperlinkcolor" val="tx"/>
                    </a:ext>
                  </a:extLst>
                </a:hlinkClick>
              </a:rPr>
              <a:t>legislature.maine.gov/#committee</a:t>
            </a:r>
            <a:endParaRPr lang="en-US"/>
          </a:p>
          <a:p>
            <a:pPr marL="0" indent="0" algn="ctr">
              <a:buNone/>
            </a:pPr>
            <a:r>
              <a:rPr lang="en-US" sz="2000">
                <a:solidFill>
                  <a:schemeClr val="accent5">
                    <a:lumMod val="25000"/>
                  </a:schemeClr>
                </a:solidFill>
                <a:latin typeface="+mj-lt"/>
                <a:cs typeface="Times New Roman"/>
              </a:rPr>
              <a:t>Select the drop down menu to choose a committee and listen live.</a:t>
            </a:r>
          </a:p>
          <a:p>
            <a:pPr marL="0" indent="0">
              <a:buNone/>
            </a:pPr>
            <a:endParaRPr lang="en-US" sz="2200">
              <a:solidFill>
                <a:schemeClr val="accent5">
                  <a:lumMod val="25000"/>
                </a:schemeClr>
              </a:solidFill>
              <a:latin typeface="+mj-lt"/>
              <a:cs typeface="Times New Roman"/>
            </a:endParaRPr>
          </a:p>
        </p:txBody>
      </p:sp>
      <p:sp>
        <p:nvSpPr>
          <p:cNvPr id="4" name="Slide Number Placeholder 3">
            <a:extLst>
              <a:ext uri="{FF2B5EF4-FFF2-40B4-BE49-F238E27FC236}">
                <a16:creationId xmlns:a16="http://schemas.microsoft.com/office/drawing/2014/main" id="{A78DECCA-38B1-4EB2-8ABF-52801076F426}"/>
              </a:ext>
            </a:extLst>
          </p:cNvPr>
          <p:cNvSpPr>
            <a:spLocks noGrp="1"/>
          </p:cNvSpPr>
          <p:nvPr>
            <p:ph type="sldNum" sz="quarter" idx="11"/>
          </p:nvPr>
        </p:nvSpPr>
        <p:spPr/>
        <p:txBody>
          <a:bodyPr/>
          <a:lstStyle/>
          <a:p>
            <a:fld id="{FB0FDD27-9D0B-4719-AF55-AD9E97239A4F}" type="slidenum">
              <a:rPr lang="en-US" altLang="en-US" smtClean="0"/>
              <a:pPr/>
              <a:t>5</a:t>
            </a:fld>
            <a:endParaRPr lang="en-US" altLang="en-US"/>
          </a:p>
        </p:txBody>
      </p:sp>
      <p:pic>
        <p:nvPicPr>
          <p:cNvPr id="5" name="Picture 5">
            <a:extLst>
              <a:ext uri="{FF2B5EF4-FFF2-40B4-BE49-F238E27FC236}">
                <a16:creationId xmlns:a16="http://schemas.microsoft.com/office/drawing/2014/main" id="{2F146827-81E9-D70D-17F2-1994D96CDD3E}"/>
              </a:ext>
            </a:extLst>
          </p:cNvPr>
          <p:cNvPicPr>
            <a:picLocks noChangeAspect="1"/>
          </p:cNvPicPr>
          <p:nvPr/>
        </p:nvPicPr>
        <p:blipFill>
          <a:blip r:embed="rId3"/>
          <a:stretch>
            <a:fillRect/>
          </a:stretch>
        </p:blipFill>
        <p:spPr>
          <a:xfrm>
            <a:off x="1254086" y="2907797"/>
            <a:ext cx="6957150" cy="2924454"/>
          </a:xfrm>
          <a:prstGeom prst="rect">
            <a:avLst/>
          </a:prstGeom>
        </p:spPr>
      </p:pic>
      <p:sp>
        <p:nvSpPr>
          <p:cNvPr id="6" name="Arrow: Down 5">
            <a:extLst>
              <a:ext uri="{FF2B5EF4-FFF2-40B4-BE49-F238E27FC236}">
                <a16:creationId xmlns:a16="http://schemas.microsoft.com/office/drawing/2014/main" id="{59A3E7EA-6BFB-5103-42AD-E41ECBC0C4C8}"/>
              </a:ext>
            </a:extLst>
          </p:cNvPr>
          <p:cNvSpPr/>
          <p:nvPr/>
        </p:nvSpPr>
        <p:spPr>
          <a:xfrm rot="1440000">
            <a:off x="5062312" y="2985089"/>
            <a:ext cx="394770" cy="10741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F76171E-F263-52E8-3C56-AC413B042653}"/>
              </a:ext>
            </a:extLst>
          </p:cNvPr>
          <p:cNvSpPr/>
          <p:nvPr/>
        </p:nvSpPr>
        <p:spPr>
          <a:xfrm>
            <a:off x="5342263" y="4625248"/>
            <a:ext cx="1404650" cy="532481"/>
          </a:xfrm>
          <a:prstGeom prst="ellipse">
            <a:avLst/>
          </a:prstGeom>
          <a:noFill/>
          <a:ln w="57150">
            <a:solidFill>
              <a:srgbClr val="2B58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EED3F875-DB28-CB4A-CBC5-DD01359C17EA}"/>
              </a:ext>
            </a:extLst>
          </p:cNvPr>
          <p:cNvSpPr/>
          <p:nvPr/>
        </p:nvSpPr>
        <p:spPr>
          <a:xfrm rot="7620000">
            <a:off x="6870914" y="4812052"/>
            <a:ext cx="394770" cy="10741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2970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B8D11-3A23-4F70-AE51-EB2CD1F15423}"/>
              </a:ext>
            </a:extLst>
          </p:cNvPr>
          <p:cNvSpPr>
            <a:spLocks noGrp="1"/>
          </p:cNvSpPr>
          <p:nvPr>
            <p:ph type="title"/>
          </p:nvPr>
        </p:nvSpPr>
        <p:spPr/>
        <p:txBody>
          <a:bodyPr/>
          <a:lstStyle/>
          <a:p>
            <a:r>
              <a:rPr lang="en-US"/>
              <a:t>Essential Programs and Services (EPS)</a:t>
            </a:r>
          </a:p>
        </p:txBody>
      </p:sp>
      <p:sp>
        <p:nvSpPr>
          <p:cNvPr id="3" name="Content Placeholder 2">
            <a:extLst>
              <a:ext uri="{FF2B5EF4-FFF2-40B4-BE49-F238E27FC236}">
                <a16:creationId xmlns:a16="http://schemas.microsoft.com/office/drawing/2014/main" id="{3F8B87BB-D4F3-4B73-BE52-8F6954D41453}"/>
              </a:ext>
            </a:extLst>
          </p:cNvPr>
          <p:cNvSpPr>
            <a:spLocks noGrp="1"/>
          </p:cNvSpPr>
          <p:nvPr>
            <p:ph idx="1"/>
          </p:nvPr>
        </p:nvSpPr>
        <p:spPr/>
        <p:txBody>
          <a:bodyPr/>
          <a:lstStyle/>
          <a:p>
            <a:pPr marL="0" indent="0">
              <a:buNone/>
            </a:pPr>
            <a:r>
              <a:rPr lang="en-US" sz="2400">
                <a:solidFill>
                  <a:schemeClr val="accent5">
                    <a:lumMod val="25000"/>
                  </a:schemeClr>
                </a:solidFill>
                <a:latin typeface="+mj-lt"/>
                <a:cs typeface="Times New Roman" panose="02020603050405020304" pitchFamily="18" charset="0"/>
              </a:rPr>
              <a:t>Governor’s Budget Proposal maintains support for the 55% state share of the cost of education</a:t>
            </a:r>
          </a:p>
          <a:p>
            <a:pPr marL="0" indent="0">
              <a:buNone/>
            </a:pPr>
            <a:endParaRPr lang="en-US" sz="2400">
              <a:solidFill>
                <a:schemeClr val="accent5">
                  <a:lumMod val="25000"/>
                </a:schemeClr>
              </a:solidFill>
              <a:latin typeface="+mj-lt"/>
              <a:cs typeface="Times New Roman" panose="02020603050405020304" pitchFamily="18" charset="0"/>
            </a:endParaRPr>
          </a:p>
          <a:p>
            <a:pPr marL="0" indent="0">
              <a:buNone/>
            </a:pPr>
            <a:r>
              <a:rPr lang="en-US" sz="1800">
                <a:solidFill>
                  <a:schemeClr val="accent5">
                    <a:lumMod val="25000"/>
                  </a:schemeClr>
                </a:solidFill>
                <a:latin typeface="+mj-lt"/>
                <a:cs typeface="Times New Roman" panose="02020603050405020304" pitchFamily="18" charset="0"/>
                <a:hlinkClick r:id="rId2">
                  <a:extLst>
                    <a:ext uri="{A12FA001-AC4F-418D-AE19-62706E023703}">
                      <ahyp:hlinkClr xmlns:ahyp="http://schemas.microsoft.com/office/drawing/2018/hyperlinkcolor" val="tx"/>
                    </a:ext>
                  </a:extLst>
                </a:hlinkClick>
              </a:rPr>
              <a:t>LD 258</a:t>
            </a:r>
            <a:r>
              <a:rPr lang="en-US" sz="1800">
                <a:solidFill>
                  <a:schemeClr val="accent5">
                    <a:lumMod val="25000"/>
                  </a:schemeClr>
                </a:solidFill>
                <a:latin typeface="+mj-lt"/>
                <a:cs typeface="Times New Roman" panose="02020603050405020304" pitchFamily="18" charset="0"/>
              </a:rPr>
              <a:t>, </a:t>
            </a:r>
            <a:r>
              <a:rPr lang="en-US" sz="1800" i="0">
                <a:solidFill>
                  <a:schemeClr val="accent5">
                    <a:lumMod val="25000"/>
                  </a:schemeClr>
                </a:solidFill>
                <a:effectLst/>
                <a:latin typeface="+mj-lt"/>
                <a:cs typeface="Times New Roman" panose="02020603050405020304" pitchFamily="18" charset="0"/>
              </a:rPr>
              <a:t>An Act Making Unified Appropriations and Allocations from the General Fund and Other Funds for the Expenditures of State Government and Changing Certain Provisions of the Law Necessary to the Proper Operations of State Government for the Fiscal Years Ending June 30, 2023, June 30, 2024, and June 30, 2025</a:t>
            </a:r>
            <a:endParaRPr lang="en-US" sz="1800">
              <a:solidFill>
                <a:schemeClr val="accent5">
                  <a:lumMod val="25000"/>
                </a:schemeClr>
              </a:solidFill>
              <a:latin typeface="+mj-lt"/>
              <a:cs typeface="Times New Roman" panose="02020603050405020304" pitchFamily="18" charset="0"/>
            </a:endParaRPr>
          </a:p>
          <a:p>
            <a:pPr marL="0" indent="0">
              <a:buNone/>
            </a:pPr>
            <a:endParaRPr lang="en-US" sz="2400"/>
          </a:p>
          <a:p>
            <a:pPr marL="0" indent="0">
              <a:buNone/>
            </a:pPr>
            <a:endParaRPr lang="en-US" sz="2400"/>
          </a:p>
        </p:txBody>
      </p:sp>
      <p:sp>
        <p:nvSpPr>
          <p:cNvPr id="4" name="Slide Number Placeholder 3">
            <a:extLst>
              <a:ext uri="{FF2B5EF4-FFF2-40B4-BE49-F238E27FC236}">
                <a16:creationId xmlns:a16="http://schemas.microsoft.com/office/drawing/2014/main" id="{A78DECCA-38B1-4EB2-8ABF-52801076F426}"/>
              </a:ext>
            </a:extLst>
          </p:cNvPr>
          <p:cNvSpPr>
            <a:spLocks noGrp="1"/>
          </p:cNvSpPr>
          <p:nvPr>
            <p:ph type="sldNum" sz="quarter" idx="11"/>
          </p:nvPr>
        </p:nvSpPr>
        <p:spPr/>
        <p:txBody>
          <a:bodyPr/>
          <a:lstStyle/>
          <a:p>
            <a:fld id="{FB0FDD27-9D0B-4719-AF55-AD9E97239A4F}" type="slidenum">
              <a:rPr lang="en-US" altLang="en-US" smtClean="0"/>
              <a:pPr/>
              <a:t>6</a:t>
            </a:fld>
            <a:endParaRPr lang="en-US" altLang="en-US"/>
          </a:p>
        </p:txBody>
      </p:sp>
    </p:spTree>
    <p:extLst>
      <p:ext uri="{BB962C8B-B14F-4D97-AF65-F5344CB8AC3E}">
        <p14:creationId xmlns:p14="http://schemas.microsoft.com/office/powerpoint/2010/main" val="2125310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6143E2E-08AB-4FFB-94CD-AD82E23FCFB7}"/>
              </a:ext>
            </a:extLst>
          </p:cNvPr>
          <p:cNvSpPr>
            <a:spLocks noGrp="1" noChangeArrowheads="1"/>
          </p:cNvSpPr>
          <p:nvPr>
            <p:ph type="ctrTitle"/>
          </p:nvPr>
        </p:nvSpPr>
        <p:spPr>
          <a:xfrm>
            <a:off x="762000" y="1752600"/>
            <a:ext cx="7772400" cy="1676400"/>
          </a:xfrm>
        </p:spPr>
        <p:txBody>
          <a:bodyPr/>
          <a:lstStyle/>
          <a:p>
            <a:pPr>
              <a:defRPr/>
            </a:pPr>
            <a:r>
              <a:rPr lang="en-US" altLang="en-US" sz="4000"/>
              <a:t>School Finance Basics</a:t>
            </a:r>
            <a:br>
              <a:rPr lang="en-US" altLang="en-US" sz="4800"/>
            </a:br>
            <a:r>
              <a:rPr lang="en-US" altLang="en-US" sz="2400"/>
              <a:t>EPS</a:t>
            </a:r>
            <a:br>
              <a:rPr lang="en-US" altLang="en-US" sz="2400"/>
            </a:br>
            <a:r>
              <a:rPr lang="en-US" altLang="en-US" sz="2400"/>
              <a:t>FY 24 Recommended Funding Level Updates</a:t>
            </a:r>
          </a:p>
        </p:txBody>
      </p:sp>
    </p:spTree>
    <p:extLst>
      <p:ext uri="{BB962C8B-B14F-4D97-AF65-F5344CB8AC3E}">
        <p14:creationId xmlns:p14="http://schemas.microsoft.com/office/powerpoint/2010/main" val="862602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B8D11-3A23-4F70-AE51-EB2CD1F15423}"/>
              </a:ext>
            </a:extLst>
          </p:cNvPr>
          <p:cNvSpPr>
            <a:spLocks noGrp="1"/>
          </p:cNvSpPr>
          <p:nvPr>
            <p:ph type="title"/>
          </p:nvPr>
        </p:nvSpPr>
        <p:spPr/>
        <p:txBody>
          <a:bodyPr/>
          <a:lstStyle/>
          <a:p>
            <a:r>
              <a:rPr lang="en-US"/>
              <a:t>School Finance Basics</a:t>
            </a:r>
          </a:p>
        </p:txBody>
      </p:sp>
      <p:sp>
        <p:nvSpPr>
          <p:cNvPr id="3" name="Content Placeholder 2">
            <a:extLst>
              <a:ext uri="{FF2B5EF4-FFF2-40B4-BE49-F238E27FC236}">
                <a16:creationId xmlns:a16="http://schemas.microsoft.com/office/drawing/2014/main" id="{3F8B87BB-D4F3-4B73-BE52-8F6954D41453}"/>
              </a:ext>
            </a:extLst>
          </p:cNvPr>
          <p:cNvSpPr>
            <a:spLocks noGrp="1"/>
          </p:cNvSpPr>
          <p:nvPr>
            <p:ph idx="1"/>
          </p:nvPr>
        </p:nvSpPr>
        <p:spPr/>
        <p:txBody>
          <a:bodyPr/>
          <a:lstStyle/>
          <a:p>
            <a:pPr marL="0" indent="0">
              <a:buNone/>
            </a:pPr>
            <a:r>
              <a:rPr lang="en-US"/>
              <a:t>Oversight of Public-School </a:t>
            </a:r>
            <a:r>
              <a:rPr lang="en-US" b="1" i="1"/>
              <a:t>State</a:t>
            </a:r>
            <a:r>
              <a:rPr lang="en-US"/>
              <a:t> Funding</a:t>
            </a:r>
          </a:p>
          <a:p>
            <a:pPr marL="0" indent="0">
              <a:buNone/>
            </a:pPr>
            <a:r>
              <a:rPr lang="en-US"/>
              <a:t>             1. Calculation of state funding</a:t>
            </a:r>
          </a:p>
          <a:p>
            <a:pPr marL="0" indent="0">
              <a:buNone/>
            </a:pPr>
            <a:r>
              <a:rPr lang="en-US"/>
              <a:t>             2. Distribution of state funding</a:t>
            </a:r>
          </a:p>
          <a:p>
            <a:pPr marL="0" indent="0">
              <a:buNone/>
            </a:pPr>
            <a:r>
              <a:rPr lang="en-US"/>
              <a:t>             3. Accountability of state funding</a:t>
            </a:r>
          </a:p>
        </p:txBody>
      </p:sp>
      <p:sp>
        <p:nvSpPr>
          <p:cNvPr id="4" name="Slide Number Placeholder 3">
            <a:extLst>
              <a:ext uri="{FF2B5EF4-FFF2-40B4-BE49-F238E27FC236}">
                <a16:creationId xmlns:a16="http://schemas.microsoft.com/office/drawing/2014/main" id="{A78DECCA-38B1-4EB2-8ABF-52801076F426}"/>
              </a:ext>
            </a:extLst>
          </p:cNvPr>
          <p:cNvSpPr>
            <a:spLocks noGrp="1"/>
          </p:cNvSpPr>
          <p:nvPr>
            <p:ph type="sldNum" sz="quarter" idx="11"/>
          </p:nvPr>
        </p:nvSpPr>
        <p:spPr/>
        <p:txBody>
          <a:bodyPr/>
          <a:lstStyle/>
          <a:p>
            <a:fld id="{FB0FDD27-9D0B-4719-AF55-AD9E97239A4F}" type="slidenum">
              <a:rPr lang="en-US" altLang="en-US" smtClean="0"/>
              <a:pPr/>
              <a:t>8</a:t>
            </a:fld>
            <a:endParaRPr lang="en-US" altLang="en-US"/>
          </a:p>
        </p:txBody>
      </p:sp>
    </p:spTree>
    <p:extLst>
      <p:ext uri="{BB962C8B-B14F-4D97-AF65-F5344CB8AC3E}">
        <p14:creationId xmlns:p14="http://schemas.microsoft.com/office/powerpoint/2010/main" val="454624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B8D11-3A23-4F70-AE51-EB2CD1F15423}"/>
              </a:ext>
            </a:extLst>
          </p:cNvPr>
          <p:cNvSpPr>
            <a:spLocks noGrp="1"/>
          </p:cNvSpPr>
          <p:nvPr>
            <p:ph type="title"/>
          </p:nvPr>
        </p:nvSpPr>
        <p:spPr/>
        <p:txBody>
          <a:bodyPr/>
          <a:lstStyle/>
          <a:p>
            <a:r>
              <a:rPr lang="en-US"/>
              <a:t>Calculation: EPS Formula</a:t>
            </a:r>
          </a:p>
        </p:txBody>
      </p:sp>
      <p:sp>
        <p:nvSpPr>
          <p:cNvPr id="3" name="Content Placeholder 2">
            <a:extLst>
              <a:ext uri="{FF2B5EF4-FFF2-40B4-BE49-F238E27FC236}">
                <a16:creationId xmlns:a16="http://schemas.microsoft.com/office/drawing/2014/main" id="{3F8B87BB-D4F3-4B73-BE52-8F6954D41453}"/>
              </a:ext>
            </a:extLst>
          </p:cNvPr>
          <p:cNvSpPr>
            <a:spLocks noGrp="1"/>
          </p:cNvSpPr>
          <p:nvPr>
            <p:ph idx="1"/>
          </p:nvPr>
        </p:nvSpPr>
        <p:spPr>
          <a:xfrm>
            <a:off x="685800" y="1980560"/>
            <a:ext cx="7772400" cy="4191640"/>
          </a:xfrm>
        </p:spPr>
        <p:txBody>
          <a:bodyPr/>
          <a:lstStyle/>
          <a:p>
            <a:pPr marL="0" indent="0" algn="ctr">
              <a:buNone/>
            </a:pPr>
            <a:r>
              <a:rPr lang="en-US" u="sng"/>
              <a:t>Essential Programs and Services</a:t>
            </a:r>
            <a:endParaRPr lang="en-US"/>
          </a:p>
          <a:p>
            <a:pPr marL="0" indent="0">
              <a:buNone/>
            </a:pPr>
            <a:r>
              <a:rPr lang="en-US" sz="1950">
                <a:ea typeface="+mn-lt"/>
                <a:cs typeface="+mn-lt"/>
              </a:rPr>
              <a:t>Title 20-A, Chapter 606-B: ESSENTIAL PROGRAMS AND SERVICES</a:t>
            </a:r>
            <a:endParaRPr lang="en-US" sz="1950"/>
          </a:p>
          <a:p>
            <a:pPr marL="0" indent="0">
              <a:buNone/>
            </a:pPr>
            <a:endParaRPr lang="en-US" sz="1950">
              <a:ea typeface="+mn-lt"/>
              <a:cs typeface="+mn-lt"/>
            </a:endParaRPr>
          </a:p>
          <a:p>
            <a:pPr marL="0" indent="0">
              <a:buNone/>
            </a:pPr>
            <a:endParaRPr lang="en-US" sz="1950">
              <a:ea typeface="+mn-lt"/>
              <a:cs typeface="+mn-lt"/>
            </a:endParaRPr>
          </a:p>
          <a:p>
            <a:pPr marL="0" indent="0" algn="ctr">
              <a:buNone/>
            </a:pPr>
            <a:r>
              <a:rPr lang="en-US" sz="2000">
                <a:ea typeface="+mn-lt"/>
                <a:cs typeface="+mn-lt"/>
              </a:rPr>
              <a:t>The EPS formula provides the State with a mechanism for establishing a </a:t>
            </a:r>
            <a:r>
              <a:rPr lang="en-US" sz="2000" i="1">
                <a:ea typeface="+mn-lt"/>
                <a:cs typeface="+mn-lt"/>
              </a:rPr>
              <a:t>minimum</a:t>
            </a:r>
            <a:r>
              <a:rPr lang="en-US" sz="2000">
                <a:ea typeface="+mn-lt"/>
                <a:cs typeface="+mn-lt"/>
              </a:rPr>
              <a:t> sufficient funding level for achieving the Learning Results and an equitable way to </a:t>
            </a:r>
            <a:r>
              <a:rPr lang="en-US" sz="2000" i="1">
                <a:ea typeface="+mn-lt"/>
                <a:cs typeface="+mn-lt"/>
              </a:rPr>
              <a:t>distribute</a:t>
            </a:r>
            <a:r>
              <a:rPr lang="en-US" sz="2000">
                <a:ea typeface="+mn-lt"/>
                <a:cs typeface="+mn-lt"/>
              </a:rPr>
              <a:t> the funding responsibility between local communities and the State.</a:t>
            </a:r>
            <a:endParaRPr lang="en-US" sz="2000"/>
          </a:p>
          <a:p>
            <a:pPr algn="ctr"/>
            <a:endParaRPr lang="en-US"/>
          </a:p>
        </p:txBody>
      </p:sp>
      <p:sp>
        <p:nvSpPr>
          <p:cNvPr id="4" name="Slide Number Placeholder 3">
            <a:extLst>
              <a:ext uri="{FF2B5EF4-FFF2-40B4-BE49-F238E27FC236}">
                <a16:creationId xmlns:a16="http://schemas.microsoft.com/office/drawing/2014/main" id="{B214E604-8B68-401B-AF54-4F425B95BB43}"/>
              </a:ext>
            </a:extLst>
          </p:cNvPr>
          <p:cNvSpPr>
            <a:spLocks noGrp="1"/>
          </p:cNvSpPr>
          <p:nvPr>
            <p:ph type="sldNum" sz="quarter" idx="11"/>
          </p:nvPr>
        </p:nvSpPr>
        <p:spPr/>
        <p:txBody>
          <a:bodyPr/>
          <a:lstStyle/>
          <a:p>
            <a:fld id="{FB0FDD27-9D0B-4719-AF55-AD9E97239A4F}" type="slidenum">
              <a:rPr lang="en-US" altLang="en-US" smtClean="0"/>
              <a:pPr/>
              <a:t>9</a:t>
            </a:fld>
            <a:endParaRPr lang="en-US" altLang="en-US"/>
          </a:p>
        </p:txBody>
      </p:sp>
    </p:spTree>
    <p:extLst>
      <p:ext uri="{BB962C8B-B14F-4D97-AF65-F5344CB8AC3E}">
        <p14:creationId xmlns:p14="http://schemas.microsoft.com/office/powerpoint/2010/main" val="2447971844"/>
      </p:ext>
    </p:extLst>
  </p:cSld>
  <p:clrMapOvr>
    <a:masterClrMapping/>
  </p:clrMapOvr>
</p:sld>
</file>

<file path=ppt/theme/theme1.xml><?xml version="1.0" encoding="utf-8"?>
<a:theme xmlns:a="http://schemas.openxmlformats.org/drawingml/2006/main" name="Office Theme">
  <a:themeElements>
    <a:clrScheme name="Office Theme 13">
      <a:dk1>
        <a:srgbClr val="000000"/>
      </a:dk1>
      <a:lt1>
        <a:srgbClr val="FFFFFF"/>
      </a:lt1>
      <a:dk2>
        <a:srgbClr val="FFFFFF"/>
      </a:dk2>
      <a:lt2>
        <a:srgbClr val="808080"/>
      </a:lt2>
      <a:accent1>
        <a:srgbClr val="9FCBF2"/>
      </a:accent1>
      <a:accent2>
        <a:srgbClr val="8A2E13"/>
      </a:accent2>
      <a:accent3>
        <a:srgbClr val="FFFFFF"/>
      </a:accent3>
      <a:accent4>
        <a:srgbClr val="000000"/>
      </a:accent4>
      <a:accent5>
        <a:srgbClr val="CDE2F7"/>
      </a:accent5>
      <a:accent6>
        <a:srgbClr val="7D2910"/>
      </a:accent6>
      <a:hlink>
        <a:srgbClr val="973215"/>
      </a:hlink>
      <a:folHlink>
        <a:srgbClr val="8C5F14"/>
      </a:folHlink>
    </a:clrScheme>
    <a:fontScheme name="Office Them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FFFFFF"/>
        </a:dk2>
        <a:lt2>
          <a:srgbClr val="808080"/>
        </a:lt2>
        <a:accent1>
          <a:srgbClr val="9FCBF2"/>
        </a:accent1>
        <a:accent2>
          <a:srgbClr val="8A2E13"/>
        </a:accent2>
        <a:accent3>
          <a:srgbClr val="FFFFFF"/>
        </a:accent3>
        <a:accent4>
          <a:srgbClr val="000000"/>
        </a:accent4>
        <a:accent5>
          <a:srgbClr val="CDE2F7"/>
        </a:accent5>
        <a:accent6>
          <a:srgbClr val="7D2910"/>
        </a:accent6>
        <a:hlink>
          <a:srgbClr val="973215"/>
        </a:hlink>
        <a:folHlink>
          <a:srgbClr val="8C5F1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B8E9F13F998C45AFE949C7C12837DB" ma:contentTypeVersion="13" ma:contentTypeDescription="Create a new document." ma:contentTypeScope="" ma:versionID="d07afe1e6af629c44cd7e88c2210fba9">
  <xsd:schema xmlns:xsd="http://www.w3.org/2001/XMLSchema" xmlns:xs="http://www.w3.org/2001/XMLSchema" xmlns:p="http://schemas.microsoft.com/office/2006/metadata/properties" xmlns:ns3="0f2956d0-640d-4a8a-9a4d-54be5956dbba" xmlns:ns4="32fab47c-d684-4111-b3ea-dbbb3a1beb64" targetNamespace="http://schemas.microsoft.com/office/2006/metadata/properties" ma:root="true" ma:fieldsID="0fac253251b7d903a0ac41ca3b15d2d9" ns3:_="" ns4:_="">
    <xsd:import namespace="0f2956d0-640d-4a8a-9a4d-54be5956dbba"/>
    <xsd:import namespace="32fab47c-d684-4111-b3ea-dbbb3a1beb6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2956d0-640d-4a8a-9a4d-54be5956db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2fab47c-d684-4111-b3ea-dbbb3a1beb6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BD2FEB-D0AE-4626-9B17-E061BF7F7C2A}">
  <ds:schemaRefs>
    <ds:schemaRef ds:uri="0f2956d0-640d-4a8a-9a4d-54be5956dbba"/>
    <ds:schemaRef ds:uri="32fab47c-d684-4111-b3ea-dbbb3a1beb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3D9780B-B7DA-445D-8114-57F2FD525F34}">
  <ds:schemaRefs>
    <ds:schemaRef ds:uri="0f2956d0-640d-4a8a-9a4d-54be5956dbba"/>
    <ds:schemaRef ds:uri="32fab47c-d684-4111-b3ea-dbbb3a1beb6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3BF7F41-CEF3-4621-B035-FE3A833D1D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3073</Words>
  <Application>Microsoft Office PowerPoint</Application>
  <PresentationFormat>On-screen Show (4:3)</PresentationFormat>
  <Paragraphs>502</Paragraphs>
  <Slides>47</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Arial</vt:lpstr>
      <vt:lpstr>Calibri</vt:lpstr>
      <vt:lpstr>Century Gothic</vt:lpstr>
      <vt:lpstr>Courier New</vt:lpstr>
      <vt:lpstr>Helvetica Neue</vt:lpstr>
      <vt:lpstr>Symbol</vt:lpstr>
      <vt:lpstr>Times New Roman</vt:lpstr>
      <vt:lpstr>Wingdings</vt:lpstr>
      <vt:lpstr>Office Theme</vt:lpstr>
      <vt:lpstr>Maine ASBO Updates  March 3, 2023 </vt:lpstr>
      <vt:lpstr>Updates</vt:lpstr>
      <vt:lpstr>Federal Programs</vt:lpstr>
      <vt:lpstr>Legislation </vt:lpstr>
      <vt:lpstr>Legislation </vt:lpstr>
      <vt:lpstr>Essential Programs and Services (EPS)</vt:lpstr>
      <vt:lpstr>School Finance Basics EPS FY 24 Recommended Funding Level Updates</vt:lpstr>
      <vt:lpstr>School Finance Basics</vt:lpstr>
      <vt:lpstr>Calculation: EPS Formula</vt:lpstr>
      <vt:lpstr>EPS Goal = Equitable Distribution</vt:lpstr>
      <vt:lpstr>Calculation: EPS Formula</vt:lpstr>
      <vt:lpstr>Calculation: EPS Formula</vt:lpstr>
      <vt:lpstr>Calculation: EPS Formula</vt:lpstr>
      <vt:lpstr>Calculation: EPS Formula</vt:lpstr>
      <vt:lpstr>Student Data Needs </vt:lpstr>
      <vt:lpstr>Student Data Verification </vt:lpstr>
      <vt:lpstr>ED 279 - Section 1</vt:lpstr>
      <vt:lpstr>Staff Data Needs </vt:lpstr>
      <vt:lpstr>Staff Data Needs </vt:lpstr>
      <vt:lpstr>Staff Data Verification </vt:lpstr>
      <vt:lpstr>Staff Data Verification </vt:lpstr>
      <vt:lpstr>Staff Data Verification </vt:lpstr>
      <vt:lpstr>Staff Data Verification </vt:lpstr>
      <vt:lpstr>EPS Per-Pupil Rates – ED 279 Section 1</vt:lpstr>
      <vt:lpstr>ED 279 – Section 2</vt:lpstr>
      <vt:lpstr>Calculation: EPS Formula</vt:lpstr>
      <vt:lpstr>ED 279 - Section 3</vt:lpstr>
      <vt:lpstr>Calculation: EPS Formula</vt:lpstr>
      <vt:lpstr>ED 279 – Section 4</vt:lpstr>
      <vt:lpstr>ED 279 – Section 5</vt:lpstr>
      <vt:lpstr>Adjustments – ED 279 Section 5</vt:lpstr>
      <vt:lpstr>Distribution of State Funding</vt:lpstr>
      <vt:lpstr>Distribution of State Funding</vt:lpstr>
      <vt:lpstr>Distribution of State Funding</vt:lpstr>
      <vt:lpstr>How do I access the ED 279 reports? Go to https://neo.maine.gov/DOE/NEO/eps/public/ed279.aspx </vt:lpstr>
      <vt:lpstr>EPS Guides – Help Desk Website</vt:lpstr>
      <vt:lpstr>EPS Guides – Help Desk Website</vt:lpstr>
      <vt:lpstr>Impact of Data Errors in the Subsidy Calculation</vt:lpstr>
      <vt:lpstr>Impact of Data Errors in the Subsidy Calculation</vt:lpstr>
      <vt:lpstr>Accountability of State Funds</vt:lpstr>
      <vt:lpstr>2023-2024 Updates to the School Funding Formula</vt:lpstr>
      <vt:lpstr>2023-2024 Updates to the School Funding Formula</vt:lpstr>
      <vt:lpstr>PowerPoint Presentation</vt:lpstr>
      <vt:lpstr>PowerPoint Presentation</vt:lpstr>
      <vt:lpstr>Why did the Local Share increase so much?</vt:lpstr>
      <vt:lpstr>Subsidizable Student October 1 Counts by Grade Level FY 19 to FY 23 *Grade configurations in these charts match Section 2 of the ED 279 EPS Calculation of School Funding Reports.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Babb, Elaine</dc:creator>
  <cp:lastModifiedBy>Colin Walsh</cp:lastModifiedBy>
  <cp:revision>5</cp:revision>
  <dcterms:created xsi:type="dcterms:W3CDTF">2020-10-06T23:06:04Z</dcterms:created>
  <dcterms:modified xsi:type="dcterms:W3CDTF">2023-03-15T14:54:13Z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0x0101001EB8E9F13F998C45AFE949C7C12837DB</vt:lpwstr>
  </property>
</Properties>
</file>